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4" r:id="rId5"/>
  </p:sldMasterIdLst>
  <p:notesMasterIdLst>
    <p:notesMasterId r:id="rId28"/>
  </p:notesMasterIdLst>
  <p:sldIdLst>
    <p:sldId id="256" r:id="rId6"/>
    <p:sldId id="258" r:id="rId7"/>
    <p:sldId id="2500" r:id="rId8"/>
    <p:sldId id="2466" r:id="rId9"/>
    <p:sldId id="2480" r:id="rId10"/>
    <p:sldId id="2482" r:id="rId11"/>
    <p:sldId id="2483" r:id="rId12"/>
    <p:sldId id="2484" r:id="rId13"/>
    <p:sldId id="2485" r:id="rId14"/>
    <p:sldId id="2486" r:id="rId15"/>
    <p:sldId id="2489" r:id="rId16"/>
    <p:sldId id="2490" r:id="rId17"/>
    <p:sldId id="2488" r:id="rId18"/>
    <p:sldId id="2491" r:id="rId19"/>
    <p:sldId id="2492" r:id="rId20"/>
    <p:sldId id="2493" r:id="rId21"/>
    <p:sldId id="2494" r:id="rId22"/>
    <p:sldId id="2495" r:id="rId23"/>
    <p:sldId id="2496" r:id="rId24"/>
    <p:sldId id="2497" r:id="rId25"/>
    <p:sldId id="2498" r:id="rId26"/>
    <p:sldId id="249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736B"/>
    <a:srgbClr val="5C93AE"/>
    <a:srgbClr val="A8B2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0" d="100"/>
          <a:sy n="110" d="100"/>
        </p:scale>
        <p:origin x="49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4ED05C-5764-4BA6-9DF2-2CA250ECB875}" type="datetimeFigureOut">
              <a:rPr lang="en-US" smtClean="0"/>
              <a:t>4/26/2023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0A2DFC-C46B-4918-8D80-13F0A47415E6}" type="slidenum">
              <a:rPr lang="en-US" smtClean="0"/>
              <a:t>‹#›</a:t>
            </a:fld>
            <a:endParaRPr lang="en-US" dirty="0"/>
          </a:p>
        </p:txBody>
      </p:sp>
    </p:spTree>
    <p:extLst>
      <p:ext uri="{BB962C8B-B14F-4D97-AF65-F5344CB8AC3E}">
        <p14:creationId xmlns:p14="http://schemas.microsoft.com/office/powerpoint/2010/main" val="168505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oleObject" Target="../embeddings/oleObject1.bin"/><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water sport, swimming&#10;&#10;Description automatically generated">
            <a:extLst>
              <a:ext uri="{FF2B5EF4-FFF2-40B4-BE49-F238E27FC236}">
                <a16:creationId xmlns:a16="http://schemas.microsoft.com/office/drawing/2014/main" id="{62B75F09-FECE-439F-AB3F-5FFD099434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41107B1-F25E-4AB3-A154-27945B752912}"/>
              </a:ext>
            </a:extLst>
          </p:cNvPr>
          <p:cNvPicPr>
            <a:picLocks noChangeAspect="1"/>
          </p:cNvPicPr>
          <p:nvPr userDrawn="1"/>
        </p:nvPicPr>
        <p:blipFill rotWithShape="1">
          <a:blip r:embed="rId3">
            <a:alphaModFix/>
            <a:extLst>
              <a:ext uri="{28A0092B-C50C-407E-A947-70E740481C1C}">
                <a14:useLocalDpi xmlns:a14="http://schemas.microsoft.com/office/drawing/2010/main"/>
              </a:ext>
            </a:extLst>
          </a:blip>
          <a:srcRect/>
          <a:stretch/>
        </p:blipFill>
        <p:spPr>
          <a:xfrm>
            <a:off x="-3175" y="2281375"/>
            <a:ext cx="12192000" cy="2194560"/>
          </a:xfrm>
          <a:prstGeom prst="rect">
            <a:avLst/>
          </a:prstGeom>
        </p:spPr>
      </p:pic>
      <p:sp>
        <p:nvSpPr>
          <p:cNvPr id="2" name="Title 1">
            <a:extLst>
              <a:ext uri="{FF2B5EF4-FFF2-40B4-BE49-F238E27FC236}">
                <a16:creationId xmlns:a16="http://schemas.microsoft.com/office/drawing/2014/main" id="{D08337BA-B3FB-4A70-8C01-8DFE3F0E6968}"/>
              </a:ext>
            </a:extLst>
          </p:cNvPr>
          <p:cNvSpPr>
            <a:spLocks noGrp="1"/>
          </p:cNvSpPr>
          <p:nvPr>
            <p:ph type="ctrTitle"/>
          </p:nvPr>
        </p:nvSpPr>
        <p:spPr>
          <a:xfrm>
            <a:off x="1047404" y="2660073"/>
            <a:ext cx="9620596" cy="849890"/>
          </a:xfrm>
        </p:spPr>
        <p:txBody>
          <a:bodyPr anchor="b">
            <a:normAutofit/>
          </a:bodyPr>
          <a:lstStyle>
            <a:lvl1pPr algn="l">
              <a:defRPr sz="4000">
                <a:solidFill>
                  <a:schemeClr val="bg1"/>
                </a:solidFill>
                <a:latin typeface="Arial Black" panose="020B0A040201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2274848-BFF1-4F8C-BE08-6A7C4644EA37}"/>
              </a:ext>
            </a:extLst>
          </p:cNvPr>
          <p:cNvSpPr>
            <a:spLocks noGrp="1"/>
          </p:cNvSpPr>
          <p:nvPr>
            <p:ph type="subTitle" idx="1" hasCustomPrompt="1"/>
          </p:nvPr>
        </p:nvSpPr>
        <p:spPr>
          <a:xfrm>
            <a:off x="6276109" y="5705649"/>
            <a:ext cx="5544589" cy="849889"/>
          </a:xfrm>
        </p:spPr>
        <p:txBody>
          <a:bodyPr>
            <a:normAutofit/>
          </a:bodyPr>
          <a:lstStyle>
            <a:lvl1pPr marL="0" indent="0" algn="r">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a:t>
            </a:r>
          </a:p>
          <a:p>
            <a:r>
              <a:rPr lang="en-US" dirty="0"/>
              <a:t>Title</a:t>
            </a:r>
          </a:p>
        </p:txBody>
      </p:sp>
      <p:pic>
        <p:nvPicPr>
          <p:cNvPr id="9" name="Picture 8">
            <a:extLst>
              <a:ext uri="{FF2B5EF4-FFF2-40B4-BE49-F238E27FC236}">
                <a16:creationId xmlns:a16="http://schemas.microsoft.com/office/drawing/2014/main" id="{97512906-2D50-4CEE-A841-A2303FEDE58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40080" y="3776870"/>
            <a:ext cx="1691470" cy="427382"/>
          </a:xfrm>
          <a:prstGeom prst="rect">
            <a:avLst/>
          </a:prstGeom>
        </p:spPr>
      </p:pic>
      <p:sp>
        <p:nvSpPr>
          <p:cNvPr id="13" name="Content Placeholder 12">
            <a:extLst>
              <a:ext uri="{FF2B5EF4-FFF2-40B4-BE49-F238E27FC236}">
                <a16:creationId xmlns:a16="http://schemas.microsoft.com/office/drawing/2014/main" id="{278C352E-2101-47EF-9A76-26C60FB0F1E0}"/>
              </a:ext>
            </a:extLst>
          </p:cNvPr>
          <p:cNvSpPr>
            <a:spLocks noGrp="1"/>
          </p:cNvSpPr>
          <p:nvPr>
            <p:ph sz="quarter" idx="10" hasCustomPrompt="1"/>
          </p:nvPr>
        </p:nvSpPr>
        <p:spPr>
          <a:xfrm>
            <a:off x="839788" y="1716088"/>
            <a:ext cx="2808287" cy="430212"/>
          </a:xfrm>
        </p:spPr>
        <p:txBody>
          <a:bodyPr/>
          <a:lstStyle>
            <a:lvl1pPr marL="0" indent="0">
              <a:buNone/>
              <a:defRPr>
                <a:solidFill>
                  <a:schemeClr val="bg1"/>
                </a:solidFill>
              </a:defRPr>
            </a:lvl1pPr>
          </a:lstStyle>
          <a:p>
            <a:pPr lvl="0"/>
            <a:r>
              <a:rPr lang="en-US" dirty="0"/>
              <a:t>Date</a:t>
            </a:r>
          </a:p>
        </p:txBody>
      </p:sp>
    </p:spTree>
    <p:extLst>
      <p:ext uri="{BB962C8B-B14F-4D97-AF65-F5344CB8AC3E}">
        <p14:creationId xmlns:p14="http://schemas.microsoft.com/office/powerpoint/2010/main" val="2278886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FCC18-A788-4883-88E6-3502E7155BB8}"/>
              </a:ext>
            </a:extLst>
          </p:cNvPr>
          <p:cNvSpPr>
            <a:spLocks noGrp="1"/>
          </p:cNvSpPr>
          <p:nvPr>
            <p:ph type="title"/>
          </p:nvPr>
        </p:nvSpPr>
        <p:spPr>
          <a:xfrm>
            <a:off x="339437" y="298625"/>
            <a:ext cx="5421283" cy="715530"/>
          </a:xfrm>
        </p:spPr>
        <p:txBody>
          <a:bodyPr/>
          <a:lstStyle>
            <a:lvl1pPr>
              <a:defRPr>
                <a:solidFill>
                  <a:srgbClr val="5C93AE"/>
                </a:solidFill>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541A3AB5-722F-4925-927B-0DCC66C78C2C}"/>
              </a:ext>
            </a:extLst>
          </p:cNvPr>
          <p:cNvSpPr>
            <a:spLocks noGrp="1"/>
          </p:cNvSpPr>
          <p:nvPr>
            <p:ph type="sldNum" sz="quarter" idx="12"/>
          </p:nvPr>
        </p:nvSpPr>
        <p:spPr/>
        <p:txBody>
          <a:bodyPr/>
          <a:lstStyle/>
          <a:p>
            <a:fld id="{CF3C0CD8-3D3A-4375-82B6-AEBC7CFA948B}" type="slidenum">
              <a:rPr lang="en-US" smtClean="0"/>
              <a:t>‹#›</a:t>
            </a:fld>
            <a:endParaRPr lang="en-US" dirty="0"/>
          </a:p>
        </p:txBody>
      </p:sp>
      <p:sp>
        <p:nvSpPr>
          <p:cNvPr id="6" name="Content Placeholder 2">
            <a:extLst>
              <a:ext uri="{FF2B5EF4-FFF2-40B4-BE49-F238E27FC236}">
                <a16:creationId xmlns:a16="http://schemas.microsoft.com/office/drawing/2014/main" id="{8EEAA5BC-FA7A-4A4A-98E0-264FCD65F617}"/>
              </a:ext>
            </a:extLst>
          </p:cNvPr>
          <p:cNvSpPr>
            <a:spLocks noGrp="1"/>
          </p:cNvSpPr>
          <p:nvPr>
            <p:ph idx="1"/>
          </p:nvPr>
        </p:nvSpPr>
        <p:spPr>
          <a:xfrm>
            <a:off x="405938" y="1311075"/>
            <a:ext cx="5354782" cy="4715651"/>
          </a:xfrm>
        </p:spPr>
        <p:txBody>
          <a:bodyPr/>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Rounded Corners 6">
            <a:extLst>
              <a:ext uri="{FF2B5EF4-FFF2-40B4-BE49-F238E27FC236}">
                <a16:creationId xmlns:a16="http://schemas.microsoft.com/office/drawing/2014/main" id="{F584E6EC-4045-49AE-ACA8-CF638F9CD943}"/>
              </a:ext>
            </a:extLst>
          </p:cNvPr>
          <p:cNvSpPr/>
          <p:nvPr userDrawn="1"/>
        </p:nvSpPr>
        <p:spPr>
          <a:xfrm>
            <a:off x="6297679" y="260465"/>
            <a:ext cx="5519670" cy="6216073"/>
          </a:xfrm>
          <a:prstGeom prst="roundRect">
            <a:avLst/>
          </a:prstGeom>
          <a:solidFill>
            <a:srgbClr val="737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2">
            <a:extLst>
              <a:ext uri="{FF2B5EF4-FFF2-40B4-BE49-F238E27FC236}">
                <a16:creationId xmlns:a16="http://schemas.microsoft.com/office/drawing/2014/main" id="{B6B5DDE2-1869-4A91-B8C3-2F4105F45A2D}"/>
              </a:ext>
            </a:extLst>
          </p:cNvPr>
          <p:cNvSpPr>
            <a:spLocks noGrp="1"/>
          </p:cNvSpPr>
          <p:nvPr>
            <p:ph idx="13"/>
          </p:nvPr>
        </p:nvSpPr>
        <p:spPr>
          <a:xfrm>
            <a:off x="6564381" y="876823"/>
            <a:ext cx="5006935" cy="5149904"/>
          </a:xfr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5307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FCC18-A788-4883-88E6-3502E7155BB8}"/>
              </a:ext>
            </a:extLst>
          </p:cNvPr>
          <p:cNvSpPr>
            <a:spLocks noGrp="1"/>
          </p:cNvSpPr>
          <p:nvPr>
            <p:ph type="title"/>
          </p:nvPr>
        </p:nvSpPr>
        <p:spPr>
          <a:xfrm>
            <a:off x="339437" y="298625"/>
            <a:ext cx="5421283" cy="715530"/>
          </a:xfrm>
        </p:spPr>
        <p:txBody>
          <a:bodyPr/>
          <a:lstStyle>
            <a:lvl1pPr>
              <a:defRPr>
                <a:solidFill>
                  <a:srgbClr val="5C93AE"/>
                </a:solidFill>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541A3AB5-722F-4925-927B-0DCC66C78C2C}"/>
              </a:ext>
            </a:extLst>
          </p:cNvPr>
          <p:cNvSpPr>
            <a:spLocks noGrp="1"/>
          </p:cNvSpPr>
          <p:nvPr>
            <p:ph type="sldNum" sz="quarter" idx="12"/>
          </p:nvPr>
        </p:nvSpPr>
        <p:spPr/>
        <p:txBody>
          <a:bodyPr/>
          <a:lstStyle/>
          <a:p>
            <a:fld id="{CF3C0CD8-3D3A-4375-82B6-AEBC7CFA948B}" type="slidenum">
              <a:rPr lang="en-US" smtClean="0"/>
              <a:t>‹#›</a:t>
            </a:fld>
            <a:endParaRPr lang="en-US" dirty="0"/>
          </a:p>
        </p:txBody>
      </p:sp>
      <p:sp>
        <p:nvSpPr>
          <p:cNvPr id="6" name="Content Placeholder 2">
            <a:extLst>
              <a:ext uri="{FF2B5EF4-FFF2-40B4-BE49-F238E27FC236}">
                <a16:creationId xmlns:a16="http://schemas.microsoft.com/office/drawing/2014/main" id="{8EEAA5BC-FA7A-4A4A-98E0-264FCD65F617}"/>
              </a:ext>
            </a:extLst>
          </p:cNvPr>
          <p:cNvSpPr>
            <a:spLocks noGrp="1"/>
          </p:cNvSpPr>
          <p:nvPr>
            <p:ph idx="1"/>
          </p:nvPr>
        </p:nvSpPr>
        <p:spPr>
          <a:xfrm>
            <a:off x="405938" y="1311075"/>
            <a:ext cx="5354782" cy="4715651"/>
          </a:xfrm>
        </p:spPr>
        <p:txBody>
          <a:bodyPr/>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Rounded Corners 6">
            <a:extLst>
              <a:ext uri="{FF2B5EF4-FFF2-40B4-BE49-F238E27FC236}">
                <a16:creationId xmlns:a16="http://schemas.microsoft.com/office/drawing/2014/main" id="{F584E6EC-4045-49AE-ACA8-CF638F9CD943}"/>
              </a:ext>
            </a:extLst>
          </p:cNvPr>
          <p:cNvSpPr/>
          <p:nvPr userDrawn="1"/>
        </p:nvSpPr>
        <p:spPr>
          <a:xfrm>
            <a:off x="6297679" y="295116"/>
            <a:ext cx="5519670" cy="6216073"/>
          </a:xfrm>
          <a:prstGeom prst="roundRect">
            <a:avLst/>
          </a:prstGeom>
          <a:blipFill dpi="0" rotWithShape="1">
            <a:blip r:embed="rId2" cstate="screen">
              <a:extLst>
                <a:ext uri="{28A0092B-C50C-407E-A947-70E740481C1C}">
                  <a14:useLocalDpi xmlns:a14="http://schemas.microsoft.com/office/drawing/2010/main"/>
                </a:ext>
              </a:extLst>
            </a:blip>
            <a:srcRect/>
            <a:stretch>
              <a:fillRect b="2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97300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FCC18-A788-4883-88E6-3502E7155BB8}"/>
              </a:ext>
            </a:extLst>
          </p:cNvPr>
          <p:cNvSpPr>
            <a:spLocks noGrp="1"/>
          </p:cNvSpPr>
          <p:nvPr>
            <p:ph type="title"/>
          </p:nvPr>
        </p:nvSpPr>
        <p:spPr>
          <a:xfrm>
            <a:off x="339437" y="298625"/>
            <a:ext cx="5421283" cy="715530"/>
          </a:xfrm>
        </p:spPr>
        <p:txBody>
          <a:bodyPr/>
          <a:lstStyle>
            <a:lvl1pPr>
              <a:defRPr>
                <a:solidFill>
                  <a:srgbClr val="5C93AE"/>
                </a:solidFill>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541A3AB5-722F-4925-927B-0DCC66C78C2C}"/>
              </a:ext>
            </a:extLst>
          </p:cNvPr>
          <p:cNvSpPr>
            <a:spLocks noGrp="1"/>
          </p:cNvSpPr>
          <p:nvPr>
            <p:ph type="sldNum" sz="quarter" idx="12"/>
          </p:nvPr>
        </p:nvSpPr>
        <p:spPr/>
        <p:txBody>
          <a:bodyPr/>
          <a:lstStyle/>
          <a:p>
            <a:fld id="{CF3C0CD8-3D3A-4375-82B6-AEBC7CFA948B}" type="slidenum">
              <a:rPr lang="en-US" smtClean="0"/>
              <a:t>‹#›</a:t>
            </a:fld>
            <a:endParaRPr lang="en-US" dirty="0"/>
          </a:p>
        </p:txBody>
      </p:sp>
      <p:sp>
        <p:nvSpPr>
          <p:cNvPr id="6" name="Content Placeholder 2">
            <a:extLst>
              <a:ext uri="{FF2B5EF4-FFF2-40B4-BE49-F238E27FC236}">
                <a16:creationId xmlns:a16="http://schemas.microsoft.com/office/drawing/2014/main" id="{8EEAA5BC-FA7A-4A4A-98E0-264FCD65F617}"/>
              </a:ext>
            </a:extLst>
          </p:cNvPr>
          <p:cNvSpPr>
            <a:spLocks noGrp="1"/>
          </p:cNvSpPr>
          <p:nvPr>
            <p:ph idx="1"/>
          </p:nvPr>
        </p:nvSpPr>
        <p:spPr>
          <a:xfrm>
            <a:off x="405938" y="1311075"/>
            <a:ext cx="5354782" cy="4715651"/>
          </a:xfrm>
        </p:spPr>
        <p:txBody>
          <a:bodyPr/>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Rounded Corners 6">
            <a:extLst>
              <a:ext uri="{FF2B5EF4-FFF2-40B4-BE49-F238E27FC236}">
                <a16:creationId xmlns:a16="http://schemas.microsoft.com/office/drawing/2014/main" id="{F584E6EC-4045-49AE-ACA8-CF638F9CD943}"/>
              </a:ext>
            </a:extLst>
          </p:cNvPr>
          <p:cNvSpPr/>
          <p:nvPr userDrawn="1"/>
        </p:nvSpPr>
        <p:spPr>
          <a:xfrm>
            <a:off x="6297679" y="295116"/>
            <a:ext cx="5519670" cy="6216073"/>
          </a:xfrm>
          <a:prstGeom prst="roundRect">
            <a:avLst/>
          </a:prstGeom>
          <a:blipFill dpi="0" rotWithShape="1">
            <a:blip r:embed="rId2" cstate="screen">
              <a:extLst>
                <a:ext uri="{28A0092B-C50C-407E-A947-70E740481C1C}">
                  <a14:useLocalDpi xmlns:a14="http://schemas.microsoft.com/office/drawing/2010/main"/>
                </a:ext>
              </a:extLst>
            </a:blip>
            <a:srcRect/>
            <a:stretch>
              <a:fillRect t="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4394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FCC18-A788-4883-88E6-3502E7155BB8}"/>
              </a:ext>
            </a:extLst>
          </p:cNvPr>
          <p:cNvSpPr>
            <a:spLocks noGrp="1"/>
          </p:cNvSpPr>
          <p:nvPr>
            <p:ph type="title"/>
          </p:nvPr>
        </p:nvSpPr>
        <p:spPr>
          <a:xfrm>
            <a:off x="339437" y="298625"/>
            <a:ext cx="5421283" cy="715530"/>
          </a:xfrm>
        </p:spPr>
        <p:txBody>
          <a:bodyPr/>
          <a:lstStyle>
            <a:lvl1pPr>
              <a:defRPr>
                <a:solidFill>
                  <a:srgbClr val="5C93AE"/>
                </a:solidFill>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541A3AB5-722F-4925-927B-0DCC66C78C2C}"/>
              </a:ext>
            </a:extLst>
          </p:cNvPr>
          <p:cNvSpPr>
            <a:spLocks noGrp="1"/>
          </p:cNvSpPr>
          <p:nvPr>
            <p:ph type="sldNum" sz="quarter" idx="12"/>
          </p:nvPr>
        </p:nvSpPr>
        <p:spPr/>
        <p:txBody>
          <a:bodyPr/>
          <a:lstStyle/>
          <a:p>
            <a:fld id="{CF3C0CD8-3D3A-4375-82B6-AEBC7CFA948B}" type="slidenum">
              <a:rPr lang="en-US" smtClean="0"/>
              <a:t>‹#›</a:t>
            </a:fld>
            <a:endParaRPr lang="en-US" dirty="0"/>
          </a:p>
        </p:txBody>
      </p:sp>
      <p:sp>
        <p:nvSpPr>
          <p:cNvPr id="6" name="Content Placeholder 2">
            <a:extLst>
              <a:ext uri="{FF2B5EF4-FFF2-40B4-BE49-F238E27FC236}">
                <a16:creationId xmlns:a16="http://schemas.microsoft.com/office/drawing/2014/main" id="{8EEAA5BC-FA7A-4A4A-98E0-264FCD65F617}"/>
              </a:ext>
            </a:extLst>
          </p:cNvPr>
          <p:cNvSpPr>
            <a:spLocks noGrp="1"/>
          </p:cNvSpPr>
          <p:nvPr>
            <p:ph idx="1"/>
          </p:nvPr>
        </p:nvSpPr>
        <p:spPr>
          <a:xfrm>
            <a:off x="405938" y="1311075"/>
            <a:ext cx="5354782" cy="4715651"/>
          </a:xfrm>
        </p:spPr>
        <p:txBody>
          <a:bodyPr/>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Rounded Corners 6">
            <a:extLst>
              <a:ext uri="{FF2B5EF4-FFF2-40B4-BE49-F238E27FC236}">
                <a16:creationId xmlns:a16="http://schemas.microsoft.com/office/drawing/2014/main" id="{F584E6EC-4045-49AE-ACA8-CF638F9CD943}"/>
              </a:ext>
            </a:extLst>
          </p:cNvPr>
          <p:cNvSpPr/>
          <p:nvPr userDrawn="1"/>
        </p:nvSpPr>
        <p:spPr>
          <a:xfrm>
            <a:off x="6297679" y="295116"/>
            <a:ext cx="5519670" cy="6216073"/>
          </a:xfrm>
          <a:prstGeom prst="round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4630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4120842A-14B7-4FFC-90FC-F51C0E4F2A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descr="A picture containing transport, airplane, aircraft, dark&#10;&#10;Description automatically generated">
            <a:extLst>
              <a:ext uri="{FF2B5EF4-FFF2-40B4-BE49-F238E27FC236}">
                <a16:creationId xmlns:a16="http://schemas.microsoft.com/office/drawing/2014/main" id="{49840BA0-70AA-45DE-AA33-C28D654F60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31311" y="1468582"/>
            <a:ext cx="10868891" cy="7245927"/>
          </a:xfrm>
          <a:prstGeom prst="rect">
            <a:avLst/>
          </a:prstGeom>
          <a:effectLst>
            <a:outerShdw blurRad="50800" dist="38100" dir="2700000" algn="tl" rotWithShape="0">
              <a:prstClr val="black">
                <a:alpha val="40000"/>
              </a:prstClr>
            </a:outerShdw>
          </a:effectLst>
        </p:spPr>
      </p:pic>
      <p:sp>
        <p:nvSpPr>
          <p:cNvPr id="7" name="Title 1">
            <a:extLst>
              <a:ext uri="{FF2B5EF4-FFF2-40B4-BE49-F238E27FC236}">
                <a16:creationId xmlns:a16="http://schemas.microsoft.com/office/drawing/2014/main" id="{987D43F0-8A1B-4C04-A525-41A65CFE8297}"/>
              </a:ext>
            </a:extLst>
          </p:cNvPr>
          <p:cNvSpPr>
            <a:spLocks noGrp="1"/>
          </p:cNvSpPr>
          <p:nvPr>
            <p:ph type="title"/>
          </p:nvPr>
        </p:nvSpPr>
        <p:spPr>
          <a:xfrm>
            <a:off x="2568634" y="2447669"/>
            <a:ext cx="7260416" cy="782031"/>
          </a:xfrm>
        </p:spPr>
        <p:txBody>
          <a:bodyPr/>
          <a:lstStyle>
            <a:lvl1pPr algn="r">
              <a:defRPr>
                <a:solidFill>
                  <a:schemeClr val="bg1"/>
                </a:solidFill>
                <a:latin typeface="Arial Black" panose="020B0A04020102020204" pitchFamily="34" charset="0"/>
              </a:defRPr>
            </a:lvl1pPr>
          </a:lstStyle>
          <a:p>
            <a:r>
              <a:rPr lang="en-US"/>
              <a:t>Click to edit Master title style</a:t>
            </a:r>
          </a:p>
        </p:txBody>
      </p:sp>
      <p:pic>
        <p:nvPicPr>
          <p:cNvPr id="8" name="Picture 7">
            <a:extLst>
              <a:ext uri="{FF2B5EF4-FFF2-40B4-BE49-F238E27FC236}">
                <a16:creationId xmlns:a16="http://schemas.microsoft.com/office/drawing/2014/main" id="{EA635E4A-B32C-41ED-AD0D-C788403B428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88866" y="3250715"/>
            <a:ext cx="1681646" cy="424900"/>
          </a:xfrm>
          <a:prstGeom prst="rect">
            <a:avLst/>
          </a:prstGeom>
        </p:spPr>
      </p:pic>
      <p:cxnSp>
        <p:nvCxnSpPr>
          <p:cNvPr id="11" name="Straight Connector 10">
            <a:extLst>
              <a:ext uri="{FF2B5EF4-FFF2-40B4-BE49-F238E27FC236}">
                <a16:creationId xmlns:a16="http://schemas.microsoft.com/office/drawing/2014/main" id="{CA710DCD-AD98-4958-A090-118DD8CB9D03}"/>
              </a:ext>
            </a:extLst>
          </p:cNvPr>
          <p:cNvCxnSpPr>
            <a:cxnSpLocks/>
          </p:cNvCxnSpPr>
          <p:nvPr userDrawn="1"/>
        </p:nvCxnSpPr>
        <p:spPr>
          <a:xfrm>
            <a:off x="2068945" y="3094181"/>
            <a:ext cx="7683092" cy="0"/>
          </a:xfrm>
          <a:prstGeom prst="line">
            <a:avLst/>
          </a:prstGeom>
          <a:ln w="28575">
            <a:solidFill>
              <a:srgbClr val="73736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3858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FA9A5D74-024B-4914-AAE8-8BF6DFBEFA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13" name="Straight Connector 12">
            <a:extLst>
              <a:ext uri="{FF2B5EF4-FFF2-40B4-BE49-F238E27FC236}">
                <a16:creationId xmlns:a16="http://schemas.microsoft.com/office/drawing/2014/main" id="{BC3CE694-1F5E-4EC2-B3DA-8348EE390D2A}"/>
              </a:ext>
            </a:extLst>
          </p:cNvPr>
          <p:cNvCxnSpPr>
            <a:cxnSpLocks/>
          </p:cNvCxnSpPr>
          <p:nvPr userDrawn="1"/>
        </p:nvCxnSpPr>
        <p:spPr>
          <a:xfrm>
            <a:off x="2105891" y="3075709"/>
            <a:ext cx="770156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987D43F0-8A1B-4C04-A525-41A65CFE8297}"/>
              </a:ext>
            </a:extLst>
          </p:cNvPr>
          <p:cNvSpPr>
            <a:spLocks noGrp="1"/>
          </p:cNvSpPr>
          <p:nvPr>
            <p:ph type="title"/>
          </p:nvPr>
        </p:nvSpPr>
        <p:spPr>
          <a:xfrm>
            <a:off x="2568634" y="2447669"/>
            <a:ext cx="7260416" cy="782031"/>
          </a:xfrm>
        </p:spPr>
        <p:txBody>
          <a:bodyPr/>
          <a:lstStyle>
            <a:lvl1pPr algn="r">
              <a:defRPr>
                <a:solidFill>
                  <a:schemeClr val="bg1"/>
                </a:solidFill>
                <a:latin typeface="Arial Black" panose="020B0A04020102020204" pitchFamily="34" charset="0"/>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EA635E4A-B32C-41ED-AD0D-C788403B428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88866" y="3250715"/>
            <a:ext cx="1681646" cy="424900"/>
          </a:xfrm>
          <a:prstGeom prst="rect">
            <a:avLst/>
          </a:prstGeom>
        </p:spPr>
      </p:pic>
      <p:cxnSp>
        <p:nvCxnSpPr>
          <p:cNvPr id="15" name="Straight Connector 14">
            <a:extLst>
              <a:ext uri="{FF2B5EF4-FFF2-40B4-BE49-F238E27FC236}">
                <a16:creationId xmlns:a16="http://schemas.microsoft.com/office/drawing/2014/main" id="{968E10FD-211C-4696-884B-B1C931F5E9B5}"/>
              </a:ext>
            </a:extLst>
          </p:cNvPr>
          <p:cNvCxnSpPr>
            <a:cxnSpLocks/>
          </p:cNvCxnSpPr>
          <p:nvPr userDrawn="1"/>
        </p:nvCxnSpPr>
        <p:spPr>
          <a:xfrm>
            <a:off x="2068945" y="3077555"/>
            <a:ext cx="7683092" cy="0"/>
          </a:xfrm>
          <a:prstGeom prst="line">
            <a:avLst/>
          </a:prstGeom>
          <a:ln w="28575">
            <a:solidFill>
              <a:srgbClr val="73736B"/>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text, indoor, black&#10;&#10;Description automatically generated">
            <a:extLst>
              <a:ext uri="{FF2B5EF4-FFF2-40B4-BE49-F238E27FC236}">
                <a16:creationId xmlns:a16="http://schemas.microsoft.com/office/drawing/2014/main" id="{E310B0AF-72C0-4B31-9A3C-BDD0272D330F}"/>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1293" y="2251194"/>
            <a:ext cx="6054659" cy="4606806"/>
          </a:xfrm>
          <a:prstGeom prst="rect">
            <a:avLst/>
          </a:prstGeom>
        </p:spPr>
      </p:pic>
    </p:spTree>
    <p:extLst>
      <p:ext uri="{BB962C8B-B14F-4D97-AF65-F5344CB8AC3E}">
        <p14:creationId xmlns:p14="http://schemas.microsoft.com/office/powerpoint/2010/main" val="3806846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1E2A8DA4-17A0-4E59-B9AE-73CFB461AE1B}"/>
              </a:ext>
            </a:extLst>
          </p:cNvPr>
          <p:cNvGraphicFramePr>
            <a:graphicFrameLocks noChangeAspect="1"/>
          </p:cNvGraphicFramePr>
          <p:nvPr userDrawn="1">
            <p:extLst>
              <p:ext uri="{D42A27DB-BD31-4B8C-83A1-F6EECF244321}">
                <p14:modId xmlns:p14="http://schemas.microsoft.com/office/powerpoint/2010/main" val="293455492"/>
              </p:ext>
            </p:extLst>
          </p:nvPr>
        </p:nvGraphicFramePr>
        <p:xfrm>
          <a:off x="-1" y="0"/>
          <a:ext cx="12191999" cy="6849118"/>
        </p:xfrm>
        <a:graphic>
          <a:graphicData uri="http://schemas.openxmlformats.org/presentationml/2006/ole">
            <mc:AlternateContent xmlns:mc="http://schemas.openxmlformats.org/markup-compatibility/2006">
              <mc:Choice xmlns:v="urn:schemas-microsoft-com:vml" Requires="v">
                <p:oleObj r:id="rId2" imgW="16253640" imgH="9142560" progId="">
                  <p:embed/>
                </p:oleObj>
              </mc:Choice>
              <mc:Fallback>
                <p:oleObj r:id="rId2" imgW="16253640" imgH="9142560" progId="">
                  <p:embed/>
                  <p:pic>
                    <p:nvPicPr>
                      <p:cNvPr id="5" name="Object 4">
                        <a:extLst>
                          <a:ext uri="{FF2B5EF4-FFF2-40B4-BE49-F238E27FC236}">
                            <a16:creationId xmlns:a16="http://schemas.microsoft.com/office/drawing/2014/main" id="{1E2A8DA4-17A0-4E59-B9AE-73CFB461AE1B}"/>
                          </a:ext>
                        </a:extLst>
                      </p:cNvPr>
                      <p:cNvPicPr/>
                      <p:nvPr/>
                    </p:nvPicPr>
                    <p:blipFill>
                      <a:blip r:embed="rId3"/>
                      <a:stretch>
                        <a:fillRect/>
                      </a:stretch>
                    </p:blipFill>
                    <p:spPr>
                      <a:xfrm>
                        <a:off x="-1" y="0"/>
                        <a:ext cx="12191999" cy="6849118"/>
                      </a:xfrm>
                      <a:prstGeom prst="rect">
                        <a:avLst/>
                      </a:prstGeom>
                    </p:spPr>
                  </p:pic>
                </p:oleObj>
              </mc:Fallback>
            </mc:AlternateContent>
          </a:graphicData>
        </a:graphic>
      </p:graphicFrame>
      <p:pic>
        <p:nvPicPr>
          <p:cNvPr id="6" name="Picture 5" descr="A picture containing person, computer, person, indoor&#10;&#10;Description automatically generated">
            <a:extLst>
              <a:ext uri="{FF2B5EF4-FFF2-40B4-BE49-F238E27FC236}">
                <a16:creationId xmlns:a16="http://schemas.microsoft.com/office/drawing/2014/main" id="{28929D33-7A27-458B-8747-2866D387570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750" y="2550456"/>
            <a:ext cx="5036475" cy="4656569"/>
          </a:xfrm>
          <a:prstGeom prst="rect">
            <a:avLst/>
          </a:prstGeom>
        </p:spPr>
      </p:pic>
      <p:sp>
        <p:nvSpPr>
          <p:cNvPr id="7" name="Title 1">
            <a:extLst>
              <a:ext uri="{FF2B5EF4-FFF2-40B4-BE49-F238E27FC236}">
                <a16:creationId xmlns:a16="http://schemas.microsoft.com/office/drawing/2014/main" id="{987D43F0-8A1B-4C04-A525-41A65CFE8297}"/>
              </a:ext>
            </a:extLst>
          </p:cNvPr>
          <p:cNvSpPr>
            <a:spLocks noGrp="1"/>
          </p:cNvSpPr>
          <p:nvPr>
            <p:ph type="title"/>
          </p:nvPr>
        </p:nvSpPr>
        <p:spPr>
          <a:xfrm>
            <a:off x="2568634" y="2447669"/>
            <a:ext cx="7260416" cy="782031"/>
          </a:xfrm>
        </p:spPr>
        <p:txBody>
          <a:bodyPr/>
          <a:lstStyle>
            <a:lvl1pPr algn="r">
              <a:defRPr>
                <a:solidFill>
                  <a:schemeClr val="bg1"/>
                </a:solidFill>
                <a:latin typeface="Arial Black" panose="020B0A04020102020204" pitchFamily="34" charset="0"/>
              </a:defRPr>
            </a:lvl1pPr>
          </a:lstStyle>
          <a:p>
            <a:r>
              <a:rPr lang="en-US"/>
              <a:t>Click to edit Master title style</a:t>
            </a:r>
          </a:p>
        </p:txBody>
      </p:sp>
      <p:pic>
        <p:nvPicPr>
          <p:cNvPr id="8" name="Picture 7">
            <a:extLst>
              <a:ext uri="{FF2B5EF4-FFF2-40B4-BE49-F238E27FC236}">
                <a16:creationId xmlns:a16="http://schemas.microsoft.com/office/drawing/2014/main" id="{EA635E4A-B32C-41ED-AD0D-C788403B428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088866" y="3250715"/>
            <a:ext cx="1681646" cy="424900"/>
          </a:xfrm>
          <a:prstGeom prst="rect">
            <a:avLst/>
          </a:prstGeom>
        </p:spPr>
      </p:pic>
    </p:spTree>
    <p:extLst>
      <p:ext uri="{BB962C8B-B14F-4D97-AF65-F5344CB8AC3E}">
        <p14:creationId xmlns:p14="http://schemas.microsoft.com/office/powerpoint/2010/main" val="1013784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167C2062-2C74-4147-B7BD-26C7987EC6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5368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52E7B9B0-BFB8-47CA-9E7E-835D5F86FF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42469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CF4788C-4C3E-4C96-A025-EED47AC0C0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14179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E61649A3-48CB-4289-BB23-96B14FFA291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4846320" cy="6858000"/>
          </a:xfrm>
          <a:prstGeom prst="rect">
            <a:avLst/>
          </a:prstGeom>
        </p:spPr>
      </p:pic>
      <p:sp>
        <p:nvSpPr>
          <p:cNvPr id="10" name="Rectangle: Rounded Corners 9">
            <a:extLst>
              <a:ext uri="{FF2B5EF4-FFF2-40B4-BE49-F238E27FC236}">
                <a16:creationId xmlns:a16="http://schemas.microsoft.com/office/drawing/2014/main" id="{34701646-4BFB-46B5-8082-CD557640429D}"/>
              </a:ext>
            </a:extLst>
          </p:cNvPr>
          <p:cNvSpPr/>
          <p:nvPr userDrawn="1"/>
        </p:nvSpPr>
        <p:spPr>
          <a:xfrm>
            <a:off x="5089234" y="249381"/>
            <a:ext cx="6668655" cy="6253020"/>
          </a:xfrm>
          <a:prstGeom prst="roundRect">
            <a:avLst/>
          </a:prstGeom>
          <a:blipFill dpi="0" rotWithShape="1">
            <a:blip r:embed="rId3" cstate="screen">
              <a:extLst>
                <a:ext uri="{28A0092B-C50C-407E-A947-70E740481C1C}">
                  <a14:useLocalDpi xmlns:a14="http://schemas.microsoft.com/office/drawing/2010/main"/>
                </a:ext>
              </a:extLst>
            </a:blip>
            <a:srcRect/>
            <a:stretch>
              <a:fillRect t="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08337BA-B3FB-4A70-8C01-8DFE3F0E6968}"/>
              </a:ext>
            </a:extLst>
          </p:cNvPr>
          <p:cNvSpPr>
            <a:spLocks noGrp="1"/>
          </p:cNvSpPr>
          <p:nvPr>
            <p:ph type="ctrTitle"/>
          </p:nvPr>
        </p:nvSpPr>
        <p:spPr>
          <a:xfrm>
            <a:off x="804490" y="2061556"/>
            <a:ext cx="3568005" cy="2164225"/>
          </a:xfrm>
        </p:spPr>
        <p:txBody>
          <a:bodyPr anchor="ctr">
            <a:normAutofit/>
          </a:bodyPr>
          <a:lstStyle>
            <a:lvl1pPr algn="l">
              <a:defRPr sz="3200">
                <a:solidFill>
                  <a:schemeClr val="bg1"/>
                </a:solidFill>
                <a:latin typeface="Arial Black" panose="020B0A040201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2274848-BFF1-4F8C-BE08-6A7C4644EA37}"/>
              </a:ext>
            </a:extLst>
          </p:cNvPr>
          <p:cNvSpPr>
            <a:spLocks noGrp="1"/>
          </p:cNvSpPr>
          <p:nvPr>
            <p:ph type="subTitle" idx="1" hasCustomPrompt="1"/>
          </p:nvPr>
        </p:nvSpPr>
        <p:spPr>
          <a:xfrm>
            <a:off x="804490" y="5338054"/>
            <a:ext cx="3568006" cy="849889"/>
          </a:xfrm>
        </p:spPr>
        <p:txBody>
          <a:bodyPr>
            <a:norm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a:t>
            </a:r>
          </a:p>
          <a:p>
            <a:r>
              <a:rPr lang="en-US" dirty="0"/>
              <a:t>Title</a:t>
            </a:r>
          </a:p>
        </p:txBody>
      </p:sp>
      <p:pic>
        <p:nvPicPr>
          <p:cNvPr id="11" name="Picture 10">
            <a:extLst>
              <a:ext uri="{FF2B5EF4-FFF2-40B4-BE49-F238E27FC236}">
                <a16:creationId xmlns:a16="http://schemas.microsoft.com/office/drawing/2014/main" id="{7695458C-EE30-45FD-B235-64C7BCC52F9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91917" y="4379290"/>
            <a:ext cx="1681646" cy="424900"/>
          </a:xfrm>
          <a:prstGeom prst="rect">
            <a:avLst/>
          </a:prstGeom>
        </p:spPr>
      </p:pic>
      <p:sp>
        <p:nvSpPr>
          <p:cNvPr id="4" name="Date Placeholder 3">
            <a:extLst>
              <a:ext uri="{FF2B5EF4-FFF2-40B4-BE49-F238E27FC236}">
                <a16:creationId xmlns:a16="http://schemas.microsoft.com/office/drawing/2014/main" id="{D5E549D4-121A-4344-87B9-1ACB0803C7C8}"/>
              </a:ext>
            </a:extLst>
          </p:cNvPr>
          <p:cNvSpPr>
            <a:spLocks noGrp="1"/>
          </p:cNvSpPr>
          <p:nvPr>
            <p:ph type="dt" sz="half" idx="10"/>
          </p:nvPr>
        </p:nvSpPr>
        <p:spPr>
          <a:xfrm>
            <a:off x="804490" y="1443528"/>
            <a:ext cx="2743200" cy="365125"/>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1498297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0E8C934F-DBEB-43D6-B510-8BFE5DAABE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39279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4" name="Picture 3" descr="Background pattern&#10;&#10;Description automatically generated with medium confidence">
            <a:extLst>
              <a:ext uri="{FF2B5EF4-FFF2-40B4-BE49-F238E27FC236}">
                <a16:creationId xmlns:a16="http://schemas.microsoft.com/office/drawing/2014/main" id="{8C56E4A5-1396-4904-9835-848D6BD4FD62}"/>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65901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20E6FD5-94D0-4EBA-9D19-B483577CF6A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99" b="8464"/>
          <a:stretch/>
        </p:blipFill>
        <p:spPr>
          <a:xfrm>
            <a:off x="0" y="136525"/>
            <a:ext cx="12204000" cy="6729071"/>
          </a:xfrm>
          <a:prstGeom prst="rect">
            <a:avLst/>
          </a:prstGeom>
        </p:spPr>
      </p:pic>
      <p:sp>
        <p:nvSpPr>
          <p:cNvPr id="14" name="Rectangle 13">
            <a:extLst>
              <a:ext uri="{FF2B5EF4-FFF2-40B4-BE49-F238E27FC236}">
                <a16:creationId xmlns:a16="http://schemas.microsoft.com/office/drawing/2014/main" id="{25013BE3-075F-4A25-82C0-38FBDFEFC241}"/>
              </a:ext>
            </a:extLst>
          </p:cNvPr>
          <p:cNvSpPr/>
          <p:nvPr userDrawn="1"/>
        </p:nvSpPr>
        <p:spPr>
          <a:xfrm>
            <a:off x="226142" y="344437"/>
            <a:ext cx="11739716" cy="630494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a:extLst>
              <a:ext uri="{FF2B5EF4-FFF2-40B4-BE49-F238E27FC236}">
                <a16:creationId xmlns:a16="http://schemas.microsoft.com/office/drawing/2014/main" id="{9A667D9D-DD08-4B83-BA23-20B9F1D62545}"/>
              </a:ext>
            </a:extLst>
          </p:cNvPr>
          <p:cNvSpPr>
            <a:spLocks noGrp="1"/>
          </p:cNvSpPr>
          <p:nvPr>
            <p:ph type="ctrTitle" hasCustomPrompt="1"/>
          </p:nvPr>
        </p:nvSpPr>
        <p:spPr>
          <a:xfrm>
            <a:off x="862367" y="2805030"/>
            <a:ext cx="6945285" cy="1365279"/>
          </a:xfrm>
        </p:spPr>
        <p:txBody>
          <a:bodyPr anchor="b">
            <a:noAutofit/>
          </a:bodyPr>
          <a:lstStyle>
            <a:lvl1pPr algn="l">
              <a:defRPr sz="5400">
                <a:solidFill>
                  <a:schemeClr val="tx2"/>
                </a:solidFill>
              </a:defRPr>
            </a:lvl1pPr>
          </a:lstStyle>
          <a:p>
            <a:r>
              <a:rPr lang="en-US"/>
              <a:t>click to edit title style</a:t>
            </a:r>
            <a:endParaRPr lang="en-CA"/>
          </a:p>
        </p:txBody>
      </p:sp>
      <p:sp>
        <p:nvSpPr>
          <p:cNvPr id="3" name="Subtitle 2">
            <a:extLst>
              <a:ext uri="{FF2B5EF4-FFF2-40B4-BE49-F238E27FC236}">
                <a16:creationId xmlns:a16="http://schemas.microsoft.com/office/drawing/2014/main" id="{37575C72-2819-4751-8ABA-48B5094D4506}"/>
              </a:ext>
            </a:extLst>
          </p:cNvPr>
          <p:cNvSpPr>
            <a:spLocks noGrp="1"/>
          </p:cNvSpPr>
          <p:nvPr>
            <p:ph type="subTitle" idx="1" hasCustomPrompt="1"/>
          </p:nvPr>
        </p:nvSpPr>
        <p:spPr>
          <a:xfrm>
            <a:off x="862368" y="4364662"/>
            <a:ext cx="6945284" cy="978945"/>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5B69055A-79A7-4F42-B764-315585EEA912}"/>
              </a:ext>
            </a:extLst>
          </p:cNvPr>
          <p:cNvSpPr>
            <a:spLocks noGrp="1"/>
          </p:cNvSpPr>
          <p:nvPr>
            <p:ph type="dt" sz="half" idx="10"/>
          </p:nvPr>
        </p:nvSpPr>
        <p:spPr>
          <a:xfrm>
            <a:off x="862367" y="5929444"/>
            <a:ext cx="2743200" cy="365125"/>
          </a:xfrm>
          <a:prstGeom prst="rect">
            <a:avLst/>
          </a:prstGeom>
        </p:spPr>
        <p:txBody>
          <a:bodyPr/>
          <a:lstStyle/>
          <a:p>
            <a:r>
              <a:rPr lang="en-CA" dirty="0"/>
              <a:t>date</a:t>
            </a:r>
          </a:p>
        </p:txBody>
      </p:sp>
      <p:sp>
        <p:nvSpPr>
          <p:cNvPr id="12" name="Rectangle 11">
            <a:extLst>
              <a:ext uri="{FF2B5EF4-FFF2-40B4-BE49-F238E27FC236}">
                <a16:creationId xmlns:a16="http://schemas.microsoft.com/office/drawing/2014/main" id="{CED0DEAE-D2AE-4D82-8174-C4EC93F8A0B9}"/>
              </a:ext>
            </a:extLst>
          </p:cNvPr>
          <p:cNvSpPr/>
          <p:nvPr userDrawn="1"/>
        </p:nvSpPr>
        <p:spPr>
          <a:xfrm>
            <a:off x="0" y="0"/>
            <a:ext cx="12192000" cy="136525"/>
          </a:xfrm>
          <a:prstGeom prst="rect">
            <a:avLst/>
          </a:prstGeom>
          <a:gradFill flip="none" rotWithShape="1">
            <a:gsLst>
              <a:gs pos="15000">
                <a:schemeClr val="accent1"/>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5" name="Picture 14">
            <a:extLst>
              <a:ext uri="{FF2B5EF4-FFF2-40B4-BE49-F238E27FC236}">
                <a16:creationId xmlns:a16="http://schemas.microsoft.com/office/drawing/2014/main" id="{BB53F1C0-F779-40F4-844F-28B208746460}"/>
              </a:ext>
            </a:extLst>
          </p:cNvPr>
          <p:cNvPicPr>
            <a:picLocks noChangeAspect="1"/>
          </p:cNvPicPr>
          <p:nvPr userDrawn="1"/>
        </p:nvPicPr>
        <p:blipFill>
          <a:blip r:embed="rId3">
            <a:biLevel thresh="75000"/>
            <a:extLst>
              <a:ext uri="{28A0092B-C50C-407E-A947-70E740481C1C}">
                <a14:useLocalDpi xmlns:a14="http://schemas.microsoft.com/office/drawing/2010/main" val="0"/>
              </a:ext>
            </a:extLst>
          </a:blip>
          <a:stretch>
            <a:fillRect/>
          </a:stretch>
        </p:blipFill>
        <p:spPr>
          <a:xfrm>
            <a:off x="9367811" y="5759896"/>
            <a:ext cx="2638095" cy="685714"/>
          </a:xfrm>
          <a:prstGeom prst="rect">
            <a:avLst/>
          </a:prstGeom>
        </p:spPr>
      </p:pic>
      <p:sp>
        <p:nvSpPr>
          <p:cNvPr id="16" name="Rectangle 15">
            <a:extLst>
              <a:ext uri="{FF2B5EF4-FFF2-40B4-BE49-F238E27FC236}">
                <a16:creationId xmlns:a16="http://schemas.microsoft.com/office/drawing/2014/main" id="{D015CDBD-B04D-4E11-9B81-24AEF92FC797}"/>
              </a:ext>
            </a:extLst>
          </p:cNvPr>
          <p:cNvSpPr/>
          <p:nvPr userDrawn="1"/>
        </p:nvSpPr>
        <p:spPr>
          <a:xfrm>
            <a:off x="0" y="4957577"/>
            <a:ext cx="7571678" cy="78250"/>
          </a:xfrm>
          <a:prstGeom prst="rect">
            <a:avLst/>
          </a:prstGeom>
          <a:gradFill flip="none" rotWithShape="1">
            <a:gsLst>
              <a:gs pos="0">
                <a:schemeClr val="accent2"/>
              </a:gs>
              <a:gs pos="44000">
                <a:schemeClr val="accent4"/>
              </a:gs>
              <a:gs pos="56000">
                <a:schemeClr val="accent1">
                  <a:lumMod val="45000"/>
                  <a:lumOff val="55000"/>
                </a:schemeClr>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8729957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0BDB4-8663-4D58-B278-EEA774D014AC}"/>
              </a:ext>
            </a:extLst>
          </p:cNvPr>
          <p:cNvSpPr>
            <a:spLocks noGrp="1"/>
          </p:cNvSpPr>
          <p:nvPr>
            <p:ph type="title" hasCustomPrompt="1"/>
          </p:nvPr>
        </p:nvSpPr>
        <p:spPr/>
        <p:txBody>
          <a:bodyPr>
            <a:normAutofit/>
          </a:bodyPr>
          <a:lstStyle>
            <a:lvl1pPr>
              <a:defRPr sz="3600">
                <a:latin typeface="+mn-lt"/>
              </a:defRPr>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F049C39C-8B43-40B3-A314-1B20959F66FB}"/>
              </a:ext>
            </a:extLst>
          </p:cNvPr>
          <p:cNvSpPr>
            <a:spLocks noGrp="1"/>
          </p:cNvSpPr>
          <p:nvPr>
            <p:ph idx="1"/>
          </p:nvPr>
        </p:nvSpPr>
        <p:spPr/>
        <p:txBody>
          <a:bodyPr>
            <a:normAutofit/>
          </a:bodyPr>
          <a:lstStyle>
            <a:lvl1pPr marL="228600" indent="-228600">
              <a:buClr>
                <a:schemeClr val="accent1"/>
              </a:buClr>
              <a:buSzPct val="75000"/>
              <a:buFont typeface="Wingdings" panose="05000000000000000000" pitchFamily="2" charset="2"/>
              <a:buChar char="§"/>
              <a:defRPr sz="1600">
                <a:solidFill>
                  <a:schemeClr val="tx2"/>
                </a:solidFill>
              </a:defRPr>
            </a:lvl1pPr>
            <a:lvl2pPr marL="685800" indent="-228600">
              <a:buClr>
                <a:schemeClr val="accent1"/>
              </a:buClr>
              <a:buSzPct val="75000"/>
              <a:buFont typeface="Wingdings" panose="05000000000000000000" pitchFamily="2" charset="2"/>
              <a:buChar char="§"/>
              <a:defRPr sz="1600">
                <a:solidFill>
                  <a:schemeClr val="tx2"/>
                </a:solidFill>
              </a:defRPr>
            </a:lvl2pPr>
            <a:lvl3pPr marL="1143000" indent="-228600">
              <a:buClr>
                <a:schemeClr val="accent1"/>
              </a:buClr>
              <a:buSzPct val="75000"/>
              <a:buFont typeface="Wingdings" panose="05000000000000000000" pitchFamily="2" charset="2"/>
              <a:buChar char="§"/>
              <a:defRPr sz="1600">
                <a:solidFill>
                  <a:schemeClr val="tx2"/>
                </a:solidFill>
              </a:defRPr>
            </a:lvl3pPr>
            <a:lvl4pPr marL="1600200" indent="-228600">
              <a:buClr>
                <a:schemeClr val="accent1"/>
              </a:buClr>
              <a:buSzPct val="75000"/>
              <a:buFont typeface="Wingdings" panose="05000000000000000000" pitchFamily="2" charset="2"/>
              <a:buChar char="§"/>
              <a:defRPr sz="1600">
                <a:solidFill>
                  <a:schemeClr val="tx2"/>
                </a:solidFill>
              </a:defRPr>
            </a:lvl4pPr>
            <a:lvl5pPr marL="2057400" indent="-228600">
              <a:buClr>
                <a:schemeClr val="accent1"/>
              </a:buClr>
              <a:buSzPct val="75000"/>
              <a:buFont typeface="Wingdings" panose="05000000000000000000" pitchFamily="2" charset="2"/>
              <a:buChar char="§"/>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6">
            <a:extLst>
              <a:ext uri="{FF2B5EF4-FFF2-40B4-BE49-F238E27FC236}">
                <a16:creationId xmlns:a16="http://schemas.microsoft.com/office/drawing/2014/main" id="{4577F726-402C-4088-A357-6E9483F5507A}"/>
              </a:ext>
            </a:extLst>
          </p:cNvPr>
          <p:cNvSpPr/>
          <p:nvPr userDrawn="1"/>
        </p:nvSpPr>
        <p:spPr>
          <a:xfrm>
            <a:off x="0" y="0"/>
            <a:ext cx="12192000" cy="136525"/>
          </a:xfrm>
          <a:prstGeom prst="rect">
            <a:avLst/>
          </a:prstGeom>
          <a:gradFill flip="none" rotWithShape="1">
            <a:gsLst>
              <a:gs pos="10000">
                <a:schemeClr val="accent1"/>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Slide Number Placeholder 5">
            <a:extLst>
              <a:ext uri="{FF2B5EF4-FFF2-40B4-BE49-F238E27FC236}">
                <a16:creationId xmlns:a16="http://schemas.microsoft.com/office/drawing/2014/main" id="{9E22D415-BAD3-4030-B235-0F2B73A9A50B}"/>
              </a:ext>
            </a:extLst>
          </p:cNvPr>
          <p:cNvSpPr txBox="1">
            <a:spLocks/>
          </p:cNvSpPr>
          <p:nvPr userDrawn="1"/>
        </p:nvSpPr>
        <p:spPr>
          <a:xfrm>
            <a:off x="5824451" y="6356350"/>
            <a:ext cx="54309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2BF2E0-55DE-4C7E-B7A4-B58F1398BC64}" type="slidenum">
              <a:rPr lang="en-CA" smtClean="0"/>
              <a:pPr/>
              <a:t>‹#›</a:t>
            </a:fld>
            <a:endParaRPr lang="en-CA" dirty="0"/>
          </a:p>
        </p:txBody>
      </p:sp>
      <p:sp>
        <p:nvSpPr>
          <p:cNvPr id="9" name="Footer Placeholder 4">
            <a:extLst>
              <a:ext uri="{FF2B5EF4-FFF2-40B4-BE49-F238E27FC236}">
                <a16:creationId xmlns:a16="http://schemas.microsoft.com/office/drawing/2014/main" id="{DBBE49DE-DC40-4771-AA86-007460B6AD0D}"/>
              </a:ext>
            </a:extLst>
          </p:cNvPr>
          <p:cNvSpPr>
            <a:spLocks noGrp="1"/>
          </p:cNvSpPr>
          <p:nvPr>
            <p:ph type="ftr" sz="quarter" idx="11"/>
          </p:nvPr>
        </p:nvSpPr>
        <p:spPr>
          <a:xfrm>
            <a:off x="540000" y="6356349"/>
            <a:ext cx="4114800" cy="365125"/>
          </a:xfrm>
          <a:prstGeom prst="rect">
            <a:avLst/>
          </a:prstGeom>
        </p:spPr>
        <p:txBody>
          <a:bodyPr/>
          <a:lstStyle/>
          <a:p>
            <a:endParaRPr lang="en-CA" dirty="0"/>
          </a:p>
        </p:txBody>
      </p:sp>
    </p:spTree>
    <p:extLst>
      <p:ext uri="{BB962C8B-B14F-4D97-AF65-F5344CB8AC3E}">
        <p14:creationId xmlns:p14="http://schemas.microsoft.com/office/powerpoint/2010/main" val="27918786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2796E2-F114-4ECA-809D-BB32DC626AAC}"/>
              </a:ext>
            </a:extLst>
          </p:cNvPr>
          <p:cNvPicPr>
            <a:picLocks noChangeAspect="1"/>
          </p:cNvPicPr>
          <p:nvPr userDrawn="1"/>
        </p:nvPicPr>
        <p:blipFill rotWithShape="1">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t="15501" b="-88"/>
          <a:stretch/>
        </p:blipFill>
        <p:spPr>
          <a:xfrm>
            <a:off x="0" y="11151"/>
            <a:ext cx="12192000" cy="6876000"/>
          </a:xfrm>
          <a:prstGeom prst="rect">
            <a:avLst/>
          </a:prstGeom>
        </p:spPr>
      </p:pic>
      <p:sp>
        <p:nvSpPr>
          <p:cNvPr id="7" name="Rectangle 6">
            <a:extLst>
              <a:ext uri="{FF2B5EF4-FFF2-40B4-BE49-F238E27FC236}">
                <a16:creationId xmlns:a16="http://schemas.microsoft.com/office/drawing/2014/main" id="{C2C9CE24-3EF7-42EA-BE66-2BEB2C0FB273}"/>
              </a:ext>
            </a:extLst>
          </p:cNvPr>
          <p:cNvSpPr/>
          <p:nvPr userDrawn="1"/>
        </p:nvSpPr>
        <p:spPr>
          <a:xfrm>
            <a:off x="0" y="1"/>
            <a:ext cx="12192000" cy="6887150"/>
          </a:xfrm>
          <a:prstGeom prst="rect">
            <a:avLst/>
          </a:prstGeom>
          <a:gradFill flip="none" rotWithShape="1">
            <a:gsLst>
              <a:gs pos="4000">
                <a:schemeClr val="accent1">
                  <a:lumMod val="67000"/>
                  <a:alpha val="70000"/>
                </a:schemeClr>
              </a:gs>
              <a:gs pos="37000">
                <a:srgbClr val="4F8ABE">
                  <a:alpha val="65000"/>
                </a:srgbClr>
              </a:gs>
              <a:gs pos="100000">
                <a:srgbClr val="B8D0DC">
                  <a:alpha val="6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CA" dirty="0"/>
          </a:p>
        </p:txBody>
      </p:sp>
      <p:sp>
        <p:nvSpPr>
          <p:cNvPr id="8" name="Rectangle 7">
            <a:extLst>
              <a:ext uri="{FF2B5EF4-FFF2-40B4-BE49-F238E27FC236}">
                <a16:creationId xmlns:a16="http://schemas.microsoft.com/office/drawing/2014/main" id="{A3D7FB39-419D-4DF2-B7E7-7BE6A6F89F69}"/>
              </a:ext>
            </a:extLst>
          </p:cNvPr>
          <p:cNvSpPr/>
          <p:nvPr userDrawn="1"/>
        </p:nvSpPr>
        <p:spPr>
          <a:xfrm>
            <a:off x="4086808" y="2791579"/>
            <a:ext cx="7800391" cy="121331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endParaRPr lang="en-CA" sz="3600" dirty="0">
              <a:solidFill>
                <a:srgbClr val="73736B"/>
              </a:solidFill>
            </a:endParaRPr>
          </a:p>
        </p:txBody>
      </p:sp>
      <p:sp>
        <p:nvSpPr>
          <p:cNvPr id="9" name="Rectangle 8">
            <a:extLst>
              <a:ext uri="{FF2B5EF4-FFF2-40B4-BE49-F238E27FC236}">
                <a16:creationId xmlns:a16="http://schemas.microsoft.com/office/drawing/2014/main" id="{3E80B7CE-D672-4612-803B-7AB315BEAF6B}"/>
              </a:ext>
            </a:extLst>
          </p:cNvPr>
          <p:cNvSpPr/>
          <p:nvPr userDrawn="1"/>
        </p:nvSpPr>
        <p:spPr>
          <a:xfrm>
            <a:off x="363893" y="2784305"/>
            <a:ext cx="4104167" cy="1227858"/>
          </a:xfrm>
          <a:prstGeom prst="rect">
            <a:avLst/>
          </a:prstGeom>
          <a:solidFill>
            <a:srgbClr val="5959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CA" dirty="0"/>
          </a:p>
        </p:txBody>
      </p:sp>
      <p:pic>
        <p:nvPicPr>
          <p:cNvPr id="10" name="Picture 9">
            <a:extLst>
              <a:ext uri="{FF2B5EF4-FFF2-40B4-BE49-F238E27FC236}">
                <a16:creationId xmlns:a16="http://schemas.microsoft.com/office/drawing/2014/main" id="{84A63258-7A99-450D-8FA8-5381B7B42B2A}"/>
              </a:ext>
            </a:extLst>
          </p:cNvPr>
          <p:cNvPicPr>
            <a:picLocks noChangeAspect="1"/>
          </p:cNvPicPr>
          <p:nvPr userDrawn="1"/>
        </p:nvPicPr>
        <p:blipFill rotWithShape="1">
          <a:blip r:embed="rId3">
            <a:lum bright="70000" contrast="-70000"/>
            <a:extLst>
              <a:ext uri="{BEBA8EAE-BF5A-486C-A8C5-ECC9F3942E4B}">
                <a14:imgProps xmlns:a14="http://schemas.microsoft.com/office/drawing/2010/main">
                  <a14:imgLayer r:embed="rId4">
                    <a14:imgEffect>
                      <a14:colorTemperature colorTemp="11500"/>
                    </a14:imgEffect>
                    <a14:imgEffect>
                      <a14:saturation sat="0"/>
                    </a14:imgEffect>
                  </a14:imgLayer>
                </a14:imgProps>
              </a:ext>
              <a:ext uri="{28A0092B-C50C-407E-A947-70E740481C1C}">
                <a14:useLocalDpi xmlns:a14="http://schemas.microsoft.com/office/drawing/2010/main" val="0"/>
              </a:ext>
            </a:extLst>
          </a:blip>
          <a:srcRect t="1" b="37000"/>
          <a:stretch/>
        </p:blipFill>
        <p:spPr>
          <a:xfrm>
            <a:off x="1036160" y="3045708"/>
            <a:ext cx="4154035" cy="733028"/>
          </a:xfrm>
          <a:prstGeom prst="rect">
            <a:avLst/>
          </a:prstGeom>
        </p:spPr>
      </p:pic>
    </p:spTree>
    <p:extLst>
      <p:ext uri="{BB962C8B-B14F-4D97-AF65-F5344CB8AC3E}">
        <p14:creationId xmlns:p14="http://schemas.microsoft.com/office/powerpoint/2010/main" val="22205693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6264F-9B06-4306-8634-92E5BE2F767A}"/>
              </a:ext>
            </a:extLst>
          </p:cNvPr>
          <p:cNvSpPr>
            <a:spLocks noGrp="1"/>
          </p:cNvSpPr>
          <p:nvPr>
            <p:ph type="title" hasCustomPrompt="1"/>
          </p:nvPr>
        </p:nvSpPr>
        <p:spPr/>
        <p:txBody>
          <a:bodyPr/>
          <a:lstStyle>
            <a:lvl1pPr>
              <a:defRPr/>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D2C7B10B-2EF5-4214-A31B-D63B91ABCB99}"/>
              </a:ext>
            </a:extLst>
          </p:cNvPr>
          <p:cNvSpPr>
            <a:spLocks noGrp="1"/>
          </p:cNvSpPr>
          <p:nvPr>
            <p:ph sz="half" idx="1"/>
          </p:nvPr>
        </p:nvSpPr>
        <p:spPr>
          <a:xfrm>
            <a:off x="540000" y="1825625"/>
            <a:ext cx="5400674" cy="4184650"/>
          </a:xfrm>
          <a:solidFill>
            <a:schemeClr val="accent1">
              <a:alpha val="75000"/>
            </a:schemeClr>
          </a:solidFill>
        </p:spPr>
        <p:txBody>
          <a:bodyPr tIns="72000" bIns="7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F9A18413-0034-49F2-899C-DC4947002EC4}"/>
              </a:ext>
            </a:extLst>
          </p:cNvPr>
          <p:cNvSpPr>
            <a:spLocks noGrp="1"/>
          </p:cNvSpPr>
          <p:nvPr>
            <p:ph sz="half" idx="2"/>
          </p:nvPr>
        </p:nvSpPr>
        <p:spPr>
          <a:xfrm>
            <a:off x="6251329" y="1825625"/>
            <a:ext cx="5445372" cy="4184650"/>
          </a:xfrm>
          <a:solidFill>
            <a:schemeClr val="accent2">
              <a:alpha val="75000"/>
            </a:schemeClr>
          </a:solidFill>
        </p:spPr>
        <p:txBody>
          <a:bodyPr tIns="72000" bIns="7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a:extLst>
              <a:ext uri="{FF2B5EF4-FFF2-40B4-BE49-F238E27FC236}">
                <a16:creationId xmlns:a16="http://schemas.microsoft.com/office/drawing/2014/main" id="{B9DBDCB4-B4C7-4373-805D-3E3DAB1D7608}"/>
              </a:ext>
            </a:extLst>
          </p:cNvPr>
          <p:cNvSpPr>
            <a:spLocks noGrp="1"/>
          </p:cNvSpPr>
          <p:nvPr>
            <p:ph type="ftr" sz="quarter" idx="11"/>
          </p:nvPr>
        </p:nvSpPr>
        <p:spPr>
          <a:xfrm>
            <a:off x="540000" y="6310311"/>
            <a:ext cx="4114800" cy="365125"/>
          </a:xfrm>
          <a:prstGeom prst="rect">
            <a:avLst/>
          </a:prstGeom>
        </p:spPr>
        <p:txBody>
          <a:bodyPr/>
          <a:lstStyle/>
          <a:p>
            <a:endParaRPr lang="en-CA" dirty="0"/>
          </a:p>
        </p:txBody>
      </p:sp>
      <p:sp>
        <p:nvSpPr>
          <p:cNvPr id="8" name="Rectangle 7">
            <a:extLst>
              <a:ext uri="{FF2B5EF4-FFF2-40B4-BE49-F238E27FC236}">
                <a16:creationId xmlns:a16="http://schemas.microsoft.com/office/drawing/2014/main" id="{BEC10191-0EF5-404F-AB8A-95DD2C49C39E}"/>
              </a:ext>
            </a:extLst>
          </p:cNvPr>
          <p:cNvSpPr/>
          <p:nvPr userDrawn="1"/>
        </p:nvSpPr>
        <p:spPr>
          <a:xfrm>
            <a:off x="0" y="0"/>
            <a:ext cx="12192000" cy="136525"/>
          </a:xfrm>
          <a:prstGeom prst="rect">
            <a:avLst/>
          </a:prstGeom>
          <a:gradFill flip="none" rotWithShape="1">
            <a:gsLst>
              <a:gs pos="15000">
                <a:schemeClr val="accent1"/>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399430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93A2-904A-491A-9D16-1531AAC167C6}"/>
              </a:ext>
            </a:extLst>
          </p:cNvPr>
          <p:cNvSpPr>
            <a:spLocks noGrp="1"/>
          </p:cNvSpPr>
          <p:nvPr>
            <p:ph type="title" hasCustomPrompt="1"/>
          </p:nvPr>
        </p:nvSpPr>
        <p:spPr>
          <a:xfrm>
            <a:off x="539999" y="457200"/>
            <a:ext cx="5032125" cy="1133475"/>
          </a:xfrm>
        </p:spPr>
        <p:txBody>
          <a:bodyPr anchor="t"/>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5D5FA84B-CB7E-450F-9A25-F586F4A07D7D}"/>
              </a:ext>
            </a:extLst>
          </p:cNvPr>
          <p:cNvSpPr>
            <a:spLocks noGrp="1"/>
          </p:cNvSpPr>
          <p:nvPr>
            <p:ph type="pic" idx="1"/>
          </p:nvPr>
        </p:nvSpPr>
        <p:spPr>
          <a:xfrm>
            <a:off x="6096000" y="1338262"/>
            <a:ext cx="6094412" cy="44386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CA" dirty="0"/>
          </a:p>
        </p:txBody>
      </p:sp>
      <p:sp>
        <p:nvSpPr>
          <p:cNvPr id="4" name="Text Placeholder 3">
            <a:extLst>
              <a:ext uri="{FF2B5EF4-FFF2-40B4-BE49-F238E27FC236}">
                <a16:creationId xmlns:a16="http://schemas.microsoft.com/office/drawing/2014/main" id="{B6D36C1C-8010-4765-A1DF-F9E131FA920F}"/>
              </a:ext>
            </a:extLst>
          </p:cNvPr>
          <p:cNvSpPr>
            <a:spLocks noGrp="1"/>
          </p:cNvSpPr>
          <p:nvPr>
            <p:ph type="body" sz="half" idx="2"/>
          </p:nvPr>
        </p:nvSpPr>
        <p:spPr>
          <a:xfrm>
            <a:off x="539999" y="1590675"/>
            <a:ext cx="5032125" cy="443864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37BB8A71-B06D-4C69-A695-02085015EA05}"/>
              </a:ext>
            </a:extLst>
          </p:cNvPr>
          <p:cNvSpPr>
            <a:spLocks noGrp="1"/>
          </p:cNvSpPr>
          <p:nvPr>
            <p:ph type="ftr" sz="quarter" idx="11"/>
          </p:nvPr>
        </p:nvSpPr>
        <p:spPr>
          <a:xfrm>
            <a:off x="540000" y="6308725"/>
            <a:ext cx="4114800" cy="365125"/>
          </a:xfrm>
          <a:prstGeom prst="rect">
            <a:avLst/>
          </a:prstGeom>
        </p:spPr>
        <p:txBody>
          <a:bodyPr/>
          <a:lstStyle/>
          <a:p>
            <a:endParaRPr lang="en-CA" dirty="0"/>
          </a:p>
        </p:txBody>
      </p:sp>
      <p:sp>
        <p:nvSpPr>
          <p:cNvPr id="8" name="Rectangle 7">
            <a:extLst>
              <a:ext uri="{FF2B5EF4-FFF2-40B4-BE49-F238E27FC236}">
                <a16:creationId xmlns:a16="http://schemas.microsoft.com/office/drawing/2014/main" id="{E282F8CE-3340-4D49-91B0-7BCBC3869A84}"/>
              </a:ext>
            </a:extLst>
          </p:cNvPr>
          <p:cNvSpPr/>
          <p:nvPr userDrawn="1"/>
        </p:nvSpPr>
        <p:spPr>
          <a:xfrm>
            <a:off x="0" y="0"/>
            <a:ext cx="12192000" cy="136525"/>
          </a:xfrm>
          <a:prstGeom prst="rect">
            <a:avLst/>
          </a:prstGeom>
          <a:gradFill flip="none" rotWithShape="1">
            <a:gsLst>
              <a:gs pos="15000">
                <a:schemeClr val="accent1"/>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795222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981E35-B95D-4CB4-889D-B47BFA1EAE20}"/>
              </a:ext>
            </a:extLst>
          </p:cNvPr>
          <p:cNvPicPr>
            <a:picLocks noChangeAspect="1"/>
          </p:cNvPicPr>
          <p:nvPr userDrawn="1"/>
        </p:nvPicPr>
        <p:blipFill rotWithShape="1">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t="15501" b="-88"/>
          <a:stretch/>
        </p:blipFill>
        <p:spPr>
          <a:xfrm>
            <a:off x="0" y="11151"/>
            <a:ext cx="12192000" cy="6876000"/>
          </a:xfrm>
          <a:prstGeom prst="rect">
            <a:avLst/>
          </a:prstGeom>
        </p:spPr>
      </p:pic>
      <p:sp>
        <p:nvSpPr>
          <p:cNvPr id="8" name="Rectangle 7">
            <a:extLst>
              <a:ext uri="{FF2B5EF4-FFF2-40B4-BE49-F238E27FC236}">
                <a16:creationId xmlns:a16="http://schemas.microsoft.com/office/drawing/2014/main" id="{D3972535-0150-4B2C-95EB-A3AA844E2393}"/>
              </a:ext>
            </a:extLst>
          </p:cNvPr>
          <p:cNvSpPr/>
          <p:nvPr userDrawn="1"/>
        </p:nvSpPr>
        <p:spPr>
          <a:xfrm>
            <a:off x="0" y="0"/>
            <a:ext cx="12192000" cy="6887151"/>
          </a:xfrm>
          <a:prstGeom prst="rect">
            <a:avLst/>
          </a:prstGeom>
          <a:gradFill flip="none" rotWithShape="1">
            <a:gsLst>
              <a:gs pos="4000">
                <a:schemeClr val="accent1">
                  <a:lumMod val="67000"/>
                  <a:alpha val="70000"/>
                </a:schemeClr>
              </a:gs>
              <a:gs pos="37000">
                <a:srgbClr val="4F8ABE">
                  <a:alpha val="65000"/>
                </a:srgbClr>
              </a:gs>
              <a:gs pos="100000">
                <a:srgbClr val="B8D0DC">
                  <a:alpha val="6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CA" dirty="0"/>
          </a:p>
        </p:txBody>
      </p:sp>
      <p:sp>
        <p:nvSpPr>
          <p:cNvPr id="9" name="Rectangle 8">
            <a:extLst>
              <a:ext uri="{FF2B5EF4-FFF2-40B4-BE49-F238E27FC236}">
                <a16:creationId xmlns:a16="http://schemas.microsoft.com/office/drawing/2014/main" id="{E13B6FDB-6FE1-4C2D-9EBF-21A2C6395945}"/>
              </a:ext>
            </a:extLst>
          </p:cNvPr>
          <p:cNvSpPr/>
          <p:nvPr userDrawn="1"/>
        </p:nvSpPr>
        <p:spPr>
          <a:xfrm>
            <a:off x="3339600" y="2540727"/>
            <a:ext cx="5512800" cy="1776545"/>
          </a:xfrm>
          <a:prstGeom prst="rect">
            <a:avLst/>
          </a:prstGeom>
          <a:solidFill>
            <a:srgbClr val="5959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CA" dirty="0"/>
          </a:p>
        </p:txBody>
      </p:sp>
      <p:pic>
        <p:nvPicPr>
          <p:cNvPr id="10" name="Picture 9">
            <a:extLst>
              <a:ext uri="{FF2B5EF4-FFF2-40B4-BE49-F238E27FC236}">
                <a16:creationId xmlns:a16="http://schemas.microsoft.com/office/drawing/2014/main" id="{39559D45-9103-44C7-AF9D-6E00D9937317}"/>
              </a:ext>
            </a:extLst>
          </p:cNvPr>
          <p:cNvPicPr>
            <a:picLocks noChangeAspect="1"/>
          </p:cNvPicPr>
          <p:nvPr userDrawn="1"/>
        </p:nvPicPr>
        <p:blipFill rotWithShape="1">
          <a:blip r:embed="rId3">
            <a:lum bright="70000" contrast="-70000"/>
            <a:extLst>
              <a:ext uri="{BEBA8EAE-BF5A-486C-A8C5-ECC9F3942E4B}">
                <a14:imgProps xmlns:a14="http://schemas.microsoft.com/office/drawing/2010/main">
                  <a14:imgLayer r:embed="rId4">
                    <a14:imgEffect>
                      <a14:colorTemperature colorTemp="11500"/>
                    </a14:imgEffect>
                    <a14:imgEffect>
                      <a14:saturation sat="0"/>
                    </a14:imgEffect>
                  </a14:imgLayer>
                </a14:imgProps>
              </a:ext>
              <a:ext uri="{28A0092B-C50C-407E-A947-70E740481C1C}">
                <a14:useLocalDpi xmlns:a14="http://schemas.microsoft.com/office/drawing/2010/main" val="0"/>
              </a:ext>
            </a:extLst>
          </a:blip>
          <a:srcRect t="1" b="37000"/>
          <a:stretch/>
        </p:blipFill>
        <p:spPr>
          <a:xfrm>
            <a:off x="4403833" y="2962279"/>
            <a:ext cx="5289772" cy="933442"/>
          </a:xfrm>
          <a:prstGeom prst="rect">
            <a:avLst/>
          </a:prstGeom>
        </p:spPr>
      </p:pic>
    </p:spTree>
    <p:extLst>
      <p:ext uri="{BB962C8B-B14F-4D97-AF65-F5344CB8AC3E}">
        <p14:creationId xmlns:p14="http://schemas.microsoft.com/office/powerpoint/2010/main" val="13530455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C6D9B36-5AD6-4016-A400-DDD5792E9515}"/>
              </a:ext>
            </a:extLst>
          </p:cNvPr>
          <p:cNvSpPr txBox="1"/>
          <p:nvPr userDrawn="1"/>
        </p:nvSpPr>
        <p:spPr>
          <a:xfrm>
            <a:off x="540000" y="1612668"/>
            <a:ext cx="7830916" cy="4247317"/>
          </a:xfrm>
          <a:prstGeom prst="rect">
            <a:avLst/>
          </a:prstGeom>
          <a:noFill/>
        </p:spPr>
        <p:txBody>
          <a:bodyPr wrap="square" lIns="0" rIns="0" rtlCol="0">
            <a:spAutoFit/>
          </a:bodyPr>
          <a:lstStyle/>
          <a:p>
            <a:r>
              <a:rPr lang="en-CA" dirty="0"/>
              <a:t>This document is proprietary to Creation Technologies LP and not for replication. All copyright, trademarks, trade names, patents, industrial designs, and other intellectual property rights contained or referred to herein and/or by virtue of this presentation are, unless otherwise specified, the exclusive property of Creation Technologies, LP.</a:t>
            </a:r>
          </a:p>
          <a:p>
            <a:endParaRPr lang="en-CA" dirty="0"/>
          </a:p>
          <a:p>
            <a:r>
              <a:rPr lang="en-CA" dirty="0"/>
              <a:t>The information shall not at any time be disclosed to any third party without Creation Technologies LP’s prior written consent. Creation Technologies LP accepts no responsibility for its use in any way whatsoever and shall not be liable for any expenses, costs or damages that may result from the use of the information contained herein. </a:t>
            </a:r>
          </a:p>
          <a:p>
            <a:endParaRPr lang="en-CA" dirty="0"/>
          </a:p>
          <a:p>
            <a:r>
              <a:rPr lang="en-CA" dirty="0"/>
              <a:t>Use, duplication and/or dissemination of the content and/or media contained herein or by virtue of this presentation may only be sanctioned, in writing, by a duly authorized officer for Creation Technologies LP. </a:t>
            </a:r>
          </a:p>
        </p:txBody>
      </p:sp>
      <p:pic>
        <p:nvPicPr>
          <p:cNvPr id="9" name="Picture 8">
            <a:extLst>
              <a:ext uri="{FF2B5EF4-FFF2-40B4-BE49-F238E27FC236}">
                <a16:creationId xmlns:a16="http://schemas.microsoft.com/office/drawing/2014/main" id="{4A1E66C3-BFAE-4986-B96B-715AC9FACF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656" r="31835"/>
          <a:stretch/>
        </p:blipFill>
        <p:spPr>
          <a:xfrm>
            <a:off x="8367250" y="133350"/>
            <a:ext cx="3824750" cy="6724650"/>
          </a:xfrm>
          <a:prstGeom prst="rect">
            <a:avLst/>
          </a:prstGeom>
          <a:noFill/>
        </p:spPr>
      </p:pic>
      <p:sp>
        <p:nvSpPr>
          <p:cNvPr id="10" name="Rectangle 9">
            <a:extLst>
              <a:ext uri="{FF2B5EF4-FFF2-40B4-BE49-F238E27FC236}">
                <a16:creationId xmlns:a16="http://schemas.microsoft.com/office/drawing/2014/main" id="{D04C6D58-8361-4347-9180-40343AB30668}"/>
              </a:ext>
            </a:extLst>
          </p:cNvPr>
          <p:cNvSpPr/>
          <p:nvPr userDrawn="1"/>
        </p:nvSpPr>
        <p:spPr>
          <a:xfrm>
            <a:off x="8367250" y="133348"/>
            <a:ext cx="3824750" cy="672465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TextBox 10">
            <a:extLst>
              <a:ext uri="{FF2B5EF4-FFF2-40B4-BE49-F238E27FC236}">
                <a16:creationId xmlns:a16="http://schemas.microsoft.com/office/drawing/2014/main" id="{FD5A13FC-7508-418E-9A97-9B84645200DD}"/>
              </a:ext>
            </a:extLst>
          </p:cNvPr>
          <p:cNvSpPr txBox="1"/>
          <p:nvPr userDrawn="1"/>
        </p:nvSpPr>
        <p:spPr>
          <a:xfrm>
            <a:off x="540000" y="549843"/>
            <a:ext cx="6273300" cy="646331"/>
          </a:xfrm>
          <a:prstGeom prst="rect">
            <a:avLst/>
          </a:prstGeom>
          <a:noFill/>
        </p:spPr>
        <p:txBody>
          <a:bodyPr wrap="square" lIns="0" rIns="0" rtlCol="0">
            <a:spAutoFit/>
          </a:bodyPr>
          <a:lstStyle/>
          <a:p>
            <a:pPr algn="l"/>
            <a:r>
              <a:rPr lang="en-US" sz="3600" dirty="0"/>
              <a:t>proprietary &amp; restricted</a:t>
            </a:r>
            <a:endParaRPr lang="en-CA" sz="3600" dirty="0"/>
          </a:p>
        </p:txBody>
      </p:sp>
    </p:spTree>
    <p:extLst>
      <p:ext uri="{BB962C8B-B14F-4D97-AF65-F5344CB8AC3E}">
        <p14:creationId xmlns:p14="http://schemas.microsoft.com/office/powerpoint/2010/main" val="301816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B7251-493A-4BC9-817B-3DF94E25C50C}"/>
              </a:ext>
            </a:extLst>
          </p:cNvPr>
          <p:cNvSpPr>
            <a:spLocks noGrp="1"/>
          </p:cNvSpPr>
          <p:nvPr>
            <p:ph type="title"/>
          </p:nvPr>
        </p:nvSpPr>
        <p:spPr>
          <a:xfrm>
            <a:off x="297087" y="273395"/>
            <a:ext cx="11548547" cy="78203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7F910A9-98F5-4FF4-AF81-D9A50D2C1887}"/>
              </a:ext>
            </a:extLst>
          </p:cNvPr>
          <p:cNvSpPr>
            <a:spLocks noGrp="1"/>
          </p:cNvSpPr>
          <p:nvPr>
            <p:ph sz="half" idx="1"/>
          </p:nvPr>
        </p:nvSpPr>
        <p:spPr>
          <a:xfrm>
            <a:off x="297086" y="1269957"/>
            <a:ext cx="11548547" cy="4907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08AA125-91F1-429B-A58C-E5591582B896}"/>
              </a:ext>
            </a:extLst>
          </p:cNvPr>
          <p:cNvSpPr>
            <a:spLocks noGrp="1"/>
          </p:cNvSpPr>
          <p:nvPr>
            <p:ph type="sldNum" sz="quarter" idx="12"/>
          </p:nvPr>
        </p:nvSpPr>
        <p:spPr/>
        <p:txBody>
          <a:bodyPr/>
          <a:lstStyle/>
          <a:p>
            <a:fld id="{CF3C0CD8-3D3A-4375-82B6-AEBC7CFA948B}" type="slidenum">
              <a:rPr lang="en-US" smtClean="0"/>
              <a:t>‹#›</a:t>
            </a:fld>
            <a:endParaRPr lang="en-US" dirty="0"/>
          </a:p>
        </p:txBody>
      </p:sp>
    </p:spTree>
    <p:extLst>
      <p:ext uri="{BB962C8B-B14F-4D97-AF65-F5344CB8AC3E}">
        <p14:creationId xmlns:p14="http://schemas.microsoft.com/office/powerpoint/2010/main" val="21057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B7251-493A-4BC9-817B-3DF94E25C50C}"/>
              </a:ext>
            </a:extLst>
          </p:cNvPr>
          <p:cNvSpPr>
            <a:spLocks noGrp="1"/>
          </p:cNvSpPr>
          <p:nvPr>
            <p:ph type="title"/>
          </p:nvPr>
        </p:nvSpPr>
        <p:spPr>
          <a:xfrm>
            <a:off x="297087" y="273395"/>
            <a:ext cx="11548547" cy="78203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7F910A9-98F5-4FF4-AF81-D9A50D2C1887}"/>
              </a:ext>
            </a:extLst>
          </p:cNvPr>
          <p:cNvSpPr>
            <a:spLocks noGrp="1"/>
          </p:cNvSpPr>
          <p:nvPr>
            <p:ph sz="half" idx="1"/>
          </p:nvPr>
        </p:nvSpPr>
        <p:spPr>
          <a:xfrm>
            <a:off x="297086" y="1269957"/>
            <a:ext cx="5696390" cy="4907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F25041-2522-4734-9BFD-0E410192853E}"/>
              </a:ext>
            </a:extLst>
          </p:cNvPr>
          <p:cNvSpPr>
            <a:spLocks noGrp="1"/>
          </p:cNvSpPr>
          <p:nvPr>
            <p:ph sz="half" idx="2"/>
          </p:nvPr>
        </p:nvSpPr>
        <p:spPr>
          <a:xfrm>
            <a:off x="6198527" y="1269957"/>
            <a:ext cx="5647108" cy="4907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08AA125-91F1-429B-A58C-E5591582B896}"/>
              </a:ext>
            </a:extLst>
          </p:cNvPr>
          <p:cNvSpPr>
            <a:spLocks noGrp="1"/>
          </p:cNvSpPr>
          <p:nvPr>
            <p:ph type="sldNum" sz="quarter" idx="12"/>
          </p:nvPr>
        </p:nvSpPr>
        <p:spPr/>
        <p:txBody>
          <a:bodyPr/>
          <a:lstStyle/>
          <a:p>
            <a:fld id="{CF3C0CD8-3D3A-4375-82B6-AEBC7CFA948B}" type="slidenum">
              <a:rPr lang="en-US" smtClean="0"/>
              <a:t>‹#›</a:t>
            </a:fld>
            <a:endParaRPr lang="en-US" dirty="0"/>
          </a:p>
        </p:txBody>
      </p:sp>
    </p:spTree>
    <p:extLst>
      <p:ext uri="{BB962C8B-B14F-4D97-AF65-F5344CB8AC3E}">
        <p14:creationId xmlns:p14="http://schemas.microsoft.com/office/powerpoint/2010/main" val="2027051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B7251-493A-4BC9-817B-3DF94E25C50C}"/>
              </a:ext>
            </a:extLst>
          </p:cNvPr>
          <p:cNvSpPr>
            <a:spLocks noGrp="1"/>
          </p:cNvSpPr>
          <p:nvPr>
            <p:ph type="title"/>
          </p:nvPr>
        </p:nvSpPr>
        <p:spPr>
          <a:xfrm>
            <a:off x="297087" y="273395"/>
            <a:ext cx="11548547" cy="78203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7F910A9-98F5-4FF4-AF81-D9A50D2C1887}"/>
              </a:ext>
            </a:extLst>
          </p:cNvPr>
          <p:cNvSpPr>
            <a:spLocks noGrp="1"/>
          </p:cNvSpPr>
          <p:nvPr>
            <p:ph sz="half" idx="1"/>
          </p:nvPr>
        </p:nvSpPr>
        <p:spPr>
          <a:xfrm>
            <a:off x="297086" y="1269957"/>
            <a:ext cx="5679765" cy="2236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F25041-2522-4734-9BFD-0E410192853E}"/>
              </a:ext>
            </a:extLst>
          </p:cNvPr>
          <p:cNvSpPr>
            <a:spLocks noGrp="1"/>
          </p:cNvSpPr>
          <p:nvPr>
            <p:ph sz="half" idx="2"/>
          </p:nvPr>
        </p:nvSpPr>
        <p:spPr>
          <a:xfrm>
            <a:off x="6215151" y="1269957"/>
            <a:ext cx="5630483" cy="2236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08AA125-91F1-429B-A58C-E5591582B896}"/>
              </a:ext>
            </a:extLst>
          </p:cNvPr>
          <p:cNvSpPr>
            <a:spLocks noGrp="1"/>
          </p:cNvSpPr>
          <p:nvPr>
            <p:ph type="sldNum" sz="quarter" idx="12"/>
          </p:nvPr>
        </p:nvSpPr>
        <p:spPr/>
        <p:txBody>
          <a:bodyPr/>
          <a:lstStyle/>
          <a:p>
            <a:fld id="{CF3C0CD8-3D3A-4375-82B6-AEBC7CFA948B}" type="slidenum">
              <a:rPr lang="en-US" smtClean="0"/>
              <a:t>‹#›</a:t>
            </a:fld>
            <a:endParaRPr lang="en-US" dirty="0"/>
          </a:p>
        </p:txBody>
      </p:sp>
      <p:sp>
        <p:nvSpPr>
          <p:cNvPr id="6" name="Content Placeholder 2">
            <a:extLst>
              <a:ext uri="{FF2B5EF4-FFF2-40B4-BE49-F238E27FC236}">
                <a16:creationId xmlns:a16="http://schemas.microsoft.com/office/drawing/2014/main" id="{41206F77-21C2-4C80-9F12-136E2210531C}"/>
              </a:ext>
            </a:extLst>
          </p:cNvPr>
          <p:cNvSpPr>
            <a:spLocks noGrp="1"/>
          </p:cNvSpPr>
          <p:nvPr>
            <p:ph sz="half" idx="13"/>
          </p:nvPr>
        </p:nvSpPr>
        <p:spPr>
          <a:xfrm>
            <a:off x="297085" y="3732415"/>
            <a:ext cx="5679765" cy="2236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795001C8-7058-4472-86F1-BEC4BC93E100}"/>
              </a:ext>
            </a:extLst>
          </p:cNvPr>
          <p:cNvSpPr>
            <a:spLocks noGrp="1"/>
          </p:cNvSpPr>
          <p:nvPr>
            <p:ph sz="half" idx="14"/>
          </p:nvPr>
        </p:nvSpPr>
        <p:spPr>
          <a:xfrm>
            <a:off x="6215150" y="3732415"/>
            <a:ext cx="5630483" cy="2236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314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DD84B6-68DC-416E-8A04-2384B4B5223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1920240"/>
          </a:xfrm>
          <a:prstGeom prst="rect">
            <a:avLst/>
          </a:prstGeom>
        </p:spPr>
      </p:pic>
      <p:sp>
        <p:nvSpPr>
          <p:cNvPr id="2" name="Title 1">
            <a:extLst>
              <a:ext uri="{FF2B5EF4-FFF2-40B4-BE49-F238E27FC236}">
                <a16:creationId xmlns:a16="http://schemas.microsoft.com/office/drawing/2014/main" id="{AA9F78CB-95CC-4B54-88A1-E736F8E5411F}"/>
              </a:ext>
            </a:extLst>
          </p:cNvPr>
          <p:cNvSpPr>
            <a:spLocks noGrp="1"/>
          </p:cNvSpPr>
          <p:nvPr>
            <p:ph type="title"/>
          </p:nvPr>
        </p:nvSpPr>
        <p:spPr>
          <a:xfrm>
            <a:off x="1104209" y="1138844"/>
            <a:ext cx="10515600" cy="68164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6735537-4615-47EC-98A5-F5B533D7A886}"/>
              </a:ext>
            </a:extLst>
          </p:cNvPr>
          <p:cNvSpPr>
            <a:spLocks noGrp="1"/>
          </p:cNvSpPr>
          <p:nvPr>
            <p:ph idx="1"/>
          </p:nvPr>
        </p:nvSpPr>
        <p:spPr>
          <a:xfrm>
            <a:off x="838200" y="2169622"/>
            <a:ext cx="10515600" cy="4007341"/>
          </a:xfrm>
        </p:spPr>
        <p:txBody>
          <a:bodyPr/>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8732F4E0-3AE9-407E-9C26-979111B0E8BC}"/>
              </a:ext>
            </a:extLst>
          </p:cNvPr>
          <p:cNvSpPr>
            <a:spLocks noGrp="1"/>
          </p:cNvSpPr>
          <p:nvPr>
            <p:ph type="sldNum" sz="quarter" idx="12"/>
          </p:nvPr>
        </p:nvSpPr>
        <p:spPr/>
        <p:txBody>
          <a:bodyPr/>
          <a:lstStyle/>
          <a:p>
            <a:fld id="{CF3C0CD8-3D3A-4375-82B6-AEBC7CFA948B}" type="slidenum">
              <a:rPr lang="en-US" smtClean="0"/>
              <a:t>‹#›</a:t>
            </a:fld>
            <a:endParaRPr lang="en-US" dirty="0"/>
          </a:p>
        </p:txBody>
      </p:sp>
    </p:spTree>
    <p:extLst>
      <p:ext uri="{BB962C8B-B14F-4D97-AF65-F5344CB8AC3E}">
        <p14:creationId xmlns:p14="http://schemas.microsoft.com/office/powerpoint/2010/main" val="805771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79950A-8CFE-4729-8DEB-951C4A313C9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1280160"/>
          </a:xfrm>
          <a:prstGeom prst="rect">
            <a:avLst/>
          </a:prstGeom>
        </p:spPr>
      </p:pic>
      <p:sp>
        <p:nvSpPr>
          <p:cNvPr id="2" name="Title 1">
            <a:extLst>
              <a:ext uri="{FF2B5EF4-FFF2-40B4-BE49-F238E27FC236}">
                <a16:creationId xmlns:a16="http://schemas.microsoft.com/office/drawing/2014/main" id="{AA9F78CB-95CC-4B54-88A1-E736F8E5411F}"/>
              </a:ext>
            </a:extLst>
          </p:cNvPr>
          <p:cNvSpPr>
            <a:spLocks noGrp="1"/>
          </p:cNvSpPr>
          <p:nvPr>
            <p:ph type="title"/>
          </p:nvPr>
        </p:nvSpPr>
        <p:spPr>
          <a:xfrm>
            <a:off x="1104209" y="581891"/>
            <a:ext cx="10515600" cy="68164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6735537-4615-47EC-98A5-F5B533D7A886}"/>
              </a:ext>
            </a:extLst>
          </p:cNvPr>
          <p:cNvSpPr>
            <a:spLocks noGrp="1"/>
          </p:cNvSpPr>
          <p:nvPr>
            <p:ph idx="1"/>
          </p:nvPr>
        </p:nvSpPr>
        <p:spPr>
          <a:xfrm>
            <a:off x="838200" y="1479666"/>
            <a:ext cx="10515600" cy="4697298"/>
          </a:xfrm>
        </p:spPr>
        <p:txBody>
          <a:bodyPr/>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8732F4E0-3AE9-407E-9C26-979111B0E8BC}"/>
              </a:ext>
            </a:extLst>
          </p:cNvPr>
          <p:cNvSpPr>
            <a:spLocks noGrp="1"/>
          </p:cNvSpPr>
          <p:nvPr>
            <p:ph type="sldNum" sz="quarter" idx="12"/>
          </p:nvPr>
        </p:nvSpPr>
        <p:spPr/>
        <p:txBody>
          <a:bodyPr/>
          <a:lstStyle/>
          <a:p>
            <a:fld id="{CF3C0CD8-3D3A-4375-82B6-AEBC7CFA948B}" type="slidenum">
              <a:rPr lang="en-US" smtClean="0"/>
              <a:t>‹#›</a:t>
            </a:fld>
            <a:endParaRPr lang="en-US" dirty="0"/>
          </a:p>
        </p:txBody>
      </p:sp>
    </p:spTree>
    <p:extLst>
      <p:ext uri="{BB962C8B-B14F-4D97-AF65-F5344CB8AC3E}">
        <p14:creationId xmlns:p14="http://schemas.microsoft.com/office/powerpoint/2010/main" val="3556901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FCC18-A788-4883-88E6-3502E7155BB8}"/>
              </a:ext>
            </a:extLst>
          </p:cNvPr>
          <p:cNvSpPr>
            <a:spLocks noGrp="1"/>
          </p:cNvSpPr>
          <p:nvPr>
            <p:ph type="title"/>
          </p:nvPr>
        </p:nvSpPr>
        <p:spPr>
          <a:xfrm>
            <a:off x="339437" y="298625"/>
            <a:ext cx="5421283" cy="715530"/>
          </a:xfrm>
        </p:spPr>
        <p:txBody>
          <a:bodyPr/>
          <a:lstStyle>
            <a:lvl1pPr>
              <a:defRPr>
                <a:solidFill>
                  <a:srgbClr val="5C93AE"/>
                </a:solidFill>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541A3AB5-722F-4925-927B-0DCC66C78C2C}"/>
              </a:ext>
            </a:extLst>
          </p:cNvPr>
          <p:cNvSpPr>
            <a:spLocks noGrp="1"/>
          </p:cNvSpPr>
          <p:nvPr>
            <p:ph type="sldNum" sz="quarter" idx="12"/>
          </p:nvPr>
        </p:nvSpPr>
        <p:spPr/>
        <p:txBody>
          <a:bodyPr/>
          <a:lstStyle/>
          <a:p>
            <a:fld id="{CF3C0CD8-3D3A-4375-82B6-AEBC7CFA948B}" type="slidenum">
              <a:rPr lang="en-US" smtClean="0"/>
              <a:t>‹#›</a:t>
            </a:fld>
            <a:endParaRPr lang="en-US" dirty="0"/>
          </a:p>
        </p:txBody>
      </p:sp>
      <p:sp>
        <p:nvSpPr>
          <p:cNvPr id="6" name="Content Placeholder 2">
            <a:extLst>
              <a:ext uri="{FF2B5EF4-FFF2-40B4-BE49-F238E27FC236}">
                <a16:creationId xmlns:a16="http://schemas.microsoft.com/office/drawing/2014/main" id="{8EEAA5BC-FA7A-4A4A-98E0-264FCD65F617}"/>
              </a:ext>
            </a:extLst>
          </p:cNvPr>
          <p:cNvSpPr>
            <a:spLocks noGrp="1"/>
          </p:cNvSpPr>
          <p:nvPr>
            <p:ph idx="1"/>
          </p:nvPr>
        </p:nvSpPr>
        <p:spPr>
          <a:xfrm>
            <a:off x="405938" y="1311075"/>
            <a:ext cx="5354782" cy="4715651"/>
          </a:xfrm>
        </p:spPr>
        <p:txBody>
          <a:bodyPr/>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Rounded Corners 6">
            <a:extLst>
              <a:ext uri="{FF2B5EF4-FFF2-40B4-BE49-F238E27FC236}">
                <a16:creationId xmlns:a16="http://schemas.microsoft.com/office/drawing/2014/main" id="{F584E6EC-4045-49AE-ACA8-CF638F9CD943}"/>
              </a:ext>
            </a:extLst>
          </p:cNvPr>
          <p:cNvSpPr/>
          <p:nvPr userDrawn="1"/>
        </p:nvSpPr>
        <p:spPr>
          <a:xfrm>
            <a:off x="6297679" y="260465"/>
            <a:ext cx="5519670" cy="6216073"/>
          </a:xfrm>
          <a:prstGeom prst="roundRect">
            <a:avLst/>
          </a:prstGeom>
          <a:solidFill>
            <a:srgbClr val="5C9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2">
            <a:extLst>
              <a:ext uri="{FF2B5EF4-FFF2-40B4-BE49-F238E27FC236}">
                <a16:creationId xmlns:a16="http://schemas.microsoft.com/office/drawing/2014/main" id="{B6B5DDE2-1869-4A91-B8C3-2F4105F45A2D}"/>
              </a:ext>
            </a:extLst>
          </p:cNvPr>
          <p:cNvSpPr>
            <a:spLocks noGrp="1"/>
          </p:cNvSpPr>
          <p:nvPr>
            <p:ph idx="13"/>
          </p:nvPr>
        </p:nvSpPr>
        <p:spPr>
          <a:xfrm>
            <a:off x="6564381" y="901875"/>
            <a:ext cx="5006935" cy="5124852"/>
          </a:xfr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4682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FCC18-A788-4883-88E6-3502E7155BB8}"/>
              </a:ext>
            </a:extLst>
          </p:cNvPr>
          <p:cNvSpPr>
            <a:spLocks noGrp="1"/>
          </p:cNvSpPr>
          <p:nvPr>
            <p:ph type="title"/>
          </p:nvPr>
        </p:nvSpPr>
        <p:spPr>
          <a:xfrm>
            <a:off x="339437" y="298625"/>
            <a:ext cx="5421283" cy="715530"/>
          </a:xfrm>
        </p:spPr>
        <p:txBody>
          <a:bodyPr/>
          <a:lstStyle>
            <a:lvl1pPr>
              <a:defRPr>
                <a:solidFill>
                  <a:srgbClr val="5C93AE"/>
                </a:solidFill>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541A3AB5-722F-4925-927B-0DCC66C78C2C}"/>
              </a:ext>
            </a:extLst>
          </p:cNvPr>
          <p:cNvSpPr>
            <a:spLocks noGrp="1"/>
          </p:cNvSpPr>
          <p:nvPr>
            <p:ph type="sldNum" sz="quarter" idx="12"/>
          </p:nvPr>
        </p:nvSpPr>
        <p:spPr/>
        <p:txBody>
          <a:bodyPr/>
          <a:lstStyle/>
          <a:p>
            <a:fld id="{CF3C0CD8-3D3A-4375-82B6-AEBC7CFA948B}" type="slidenum">
              <a:rPr lang="en-US" smtClean="0"/>
              <a:t>‹#›</a:t>
            </a:fld>
            <a:endParaRPr lang="en-US" dirty="0"/>
          </a:p>
        </p:txBody>
      </p:sp>
      <p:sp>
        <p:nvSpPr>
          <p:cNvPr id="6" name="Content Placeholder 2">
            <a:extLst>
              <a:ext uri="{FF2B5EF4-FFF2-40B4-BE49-F238E27FC236}">
                <a16:creationId xmlns:a16="http://schemas.microsoft.com/office/drawing/2014/main" id="{8EEAA5BC-FA7A-4A4A-98E0-264FCD65F617}"/>
              </a:ext>
            </a:extLst>
          </p:cNvPr>
          <p:cNvSpPr>
            <a:spLocks noGrp="1"/>
          </p:cNvSpPr>
          <p:nvPr>
            <p:ph idx="1"/>
          </p:nvPr>
        </p:nvSpPr>
        <p:spPr>
          <a:xfrm>
            <a:off x="405938" y="1311075"/>
            <a:ext cx="5354782" cy="4715651"/>
          </a:xfrm>
        </p:spPr>
        <p:txBody>
          <a:bodyPr/>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Rounded Corners 6">
            <a:extLst>
              <a:ext uri="{FF2B5EF4-FFF2-40B4-BE49-F238E27FC236}">
                <a16:creationId xmlns:a16="http://schemas.microsoft.com/office/drawing/2014/main" id="{F584E6EC-4045-49AE-ACA8-CF638F9CD943}"/>
              </a:ext>
            </a:extLst>
          </p:cNvPr>
          <p:cNvSpPr/>
          <p:nvPr userDrawn="1"/>
        </p:nvSpPr>
        <p:spPr>
          <a:xfrm>
            <a:off x="6297679" y="260465"/>
            <a:ext cx="5519670" cy="6216073"/>
          </a:xfrm>
          <a:prstGeom prst="roundRect">
            <a:avLst/>
          </a:prstGeom>
          <a:solidFill>
            <a:srgbClr val="A8B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2">
            <a:extLst>
              <a:ext uri="{FF2B5EF4-FFF2-40B4-BE49-F238E27FC236}">
                <a16:creationId xmlns:a16="http://schemas.microsoft.com/office/drawing/2014/main" id="{B6B5DDE2-1869-4A91-B8C3-2F4105F45A2D}"/>
              </a:ext>
            </a:extLst>
          </p:cNvPr>
          <p:cNvSpPr>
            <a:spLocks noGrp="1"/>
          </p:cNvSpPr>
          <p:nvPr>
            <p:ph idx="13"/>
          </p:nvPr>
        </p:nvSpPr>
        <p:spPr>
          <a:xfrm>
            <a:off x="6564381" y="751563"/>
            <a:ext cx="5006935" cy="5275164"/>
          </a:xfr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452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13" Type="http://schemas.openxmlformats.org/officeDocument/2006/relationships/image" Target="../media/image24.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23.emf"/><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oleObject" Target="../embeddings/oleObject2.bin"/><Relationship Id="rId5" Type="http://schemas.openxmlformats.org/officeDocument/2006/relationships/slideLayout" Target="../slideLayouts/slideLayout26.xml"/><Relationship Id="rId10" Type="http://schemas.openxmlformats.org/officeDocument/2006/relationships/tags" Target="../tags/tag2.xml"/><Relationship Id="rId4" Type="http://schemas.openxmlformats.org/officeDocument/2006/relationships/slideLayout" Target="../slideLayouts/slideLayout25.xml"/><Relationship Id="rId9"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DD7204-9C4A-43CD-AFC6-4AAF79CBC92F}"/>
              </a:ext>
            </a:extLst>
          </p:cNvPr>
          <p:cNvSpPr>
            <a:spLocks noGrp="1"/>
          </p:cNvSpPr>
          <p:nvPr>
            <p:ph type="title"/>
          </p:nvPr>
        </p:nvSpPr>
        <p:spPr>
          <a:xfrm>
            <a:off x="297087" y="290021"/>
            <a:ext cx="11548547" cy="78203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26E7BED-0445-4E53-9F88-B8269868FCAF}"/>
              </a:ext>
            </a:extLst>
          </p:cNvPr>
          <p:cNvSpPr>
            <a:spLocks noGrp="1"/>
          </p:cNvSpPr>
          <p:nvPr>
            <p:ph type="body" idx="1"/>
          </p:nvPr>
        </p:nvSpPr>
        <p:spPr>
          <a:xfrm>
            <a:off x="297088" y="1338349"/>
            <a:ext cx="11548548" cy="48386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7664E293-7800-498D-A51D-CA261C9DDD49}"/>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52062" y="6392755"/>
            <a:ext cx="490053" cy="360452"/>
          </a:xfrm>
          <a:prstGeom prst="rect">
            <a:avLst/>
          </a:prstGeom>
        </p:spPr>
      </p:pic>
      <p:sp>
        <p:nvSpPr>
          <p:cNvPr id="6" name="Slide Number Placeholder 5">
            <a:extLst>
              <a:ext uri="{FF2B5EF4-FFF2-40B4-BE49-F238E27FC236}">
                <a16:creationId xmlns:a16="http://schemas.microsoft.com/office/drawing/2014/main" id="{9F440CB9-E76E-4C98-96E3-291ABBDD6C92}"/>
              </a:ext>
            </a:extLst>
          </p:cNvPr>
          <p:cNvSpPr>
            <a:spLocks noGrp="1"/>
          </p:cNvSpPr>
          <p:nvPr>
            <p:ph type="sldNum" sz="quarter" idx="4"/>
          </p:nvPr>
        </p:nvSpPr>
        <p:spPr>
          <a:xfrm>
            <a:off x="90052" y="6382307"/>
            <a:ext cx="2743200" cy="365125"/>
          </a:xfrm>
          <a:prstGeom prst="rect">
            <a:avLst/>
          </a:prstGeom>
        </p:spPr>
        <p:txBody>
          <a:bodyPr vert="horz" lIns="91440" tIns="45720" rIns="91440" bIns="45720" rtlCol="0" anchor="ctr"/>
          <a:lstStyle>
            <a:lvl1pPr algn="l">
              <a:defRPr sz="1400">
                <a:solidFill>
                  <a:schemeClr val="tx2"/>
                </a:solidFill>
                <a:latin typeface="Arial Black" panose="020B0A04020102020204" pitchFamily="34" charset="0"/>
                <a:cs typeface="Arial" panose="020B0604020202020204" pitchFamily="34" charset="0"/>
              </a:defRPr>
            </a:lvl1pPr>
          </a:lstStyle>
          <a:p>
            <a:fld id="{CF3C0CD8-3D3A-4375-82B6-AEBC7CFA948B}" type="slidenum">
              <a:rPr lang="en-US" smtClean="0"/>
              <a:pPr/>
              <a:t>‹#›</a:t>
            </a:fld>
            <a:endParaRPr lang="en-US" dirty="0"/>
          </a:p>
        </p:txBody>
      </p:sp>
    </p:spTree>
    <p:extLst>
      <p:ext uri="{BB962C8B-B14F-4D97-AF65-F5344CB8AC3E}">
        <p14:creationId xmlns:p14="http://schemas.microsoft.com/office/powerpoint/2010/main" val="138450426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65" r:id="rId3"/>
    <p:sldLayoutId id="2147483652" r:id="rId4"/>
    <p:sldLayoutId id="2147483666" r:id="rId5"/>
    <p:sldLayoutId id="2147483650" r:id="rId6"/>
    <p:sldLayoutId id="2147483659" r:id="rId7"/>
    <p:sldLayoutId id="2147483654" r:id="rId8"/>
    <p:sldLayoutId id="2147483660" r:id="rId9"/>
    <p:sldLayoutId id="2147483661" r:id="rId10"/>
    <p:sldLayoutId id="2147483662" r:id="rId11"/>
    <p:sldLayoutId id="2147483663" r:id="rId12"/>
    <p:sldLayoutId id="2147483664" r:id="rId13"/>
    <p:sldLayoutId id="2147483655" r:id="rId14"/>
    <p:sldLayoutId id="2147483668" r:id="rId15"/>
    <p:sldLayoutId id="2147483667" r:id="rId16"/>
    <p:sldLayoutId id="2147483669" r:id="rId17"/>
    <p:sldLayoutId id="2147483670" r:id="rId18"/>
    <p:sldLayoutId id="2147483671" r:id="rId19"/>
    <p:sldLayoutId id="2147483672" r:id="rId20"/>
    <p:sldLayoutId id="2147483673" r:id="rId21"/>
  </p:sldLayoutIdLst>
  <p:hf hdr="0" ftr="0" dt="0"/>
  <p:txStyles>
    <p:titleStyle>
      <a:lvl1pPr algn="l" defTabSz="914400" rtl="0" eaLnBrk="1" latinLnBrk="0" hangingPunct="1">
        <a:lnSpc>
          <a:spcPct val="90000"/>
        </a:lnSpc>
        <a:spcBef>
          <a:spcPct val="0"/>
        </a:spcBef>
        <a:buNone/>
        <a:defRPr sz="3200" b="1" kern="1200">
          <a:solidFill>
            <a:srgbClr val="5C93A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FD3EAF5-06DB-46B2-B2EC-095033531F86}"/>
              </a:ext>
            </a:extLst>
          </p:cNvPr>
          <p:cNvGraphicFramePr>
            <a:graphicFrameLocks noChangeAspect="1"/>
          </p:cNvGraphicFramePr>
          <p:nvPr userDrawn="1">
            <p:custDataLst>
              <p:tags r:id="rId9"/>
            </p:custDataLst>
            <p:extLst>
              <p:ext uri="{D42A27DB-BD31-4B8C-83A1-F6EECF244321}">
                <p14:modId xmlns:p14="http://schemas.microsoft.com/office/powerpoint/2010/main" val="18298198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383" imgH="384" progId="TCLayout.ActiveDocument.1">
                  <p:embed/>
                </p:oleObj>
              </mc:Choice>
              <mc:Fallback>
                <p:oleObj name="think-cell Slide" r:id="rId11" imgW="383" imgH="384" progId="TCLayout.ActiveDocument.1">
                  <p:embed/>
                  <p:pic>
                    <p:nvPicPr>
                      <p:cNvPr id="5" name="Object 4" hidden="1">
                        <a:extLst>
                          <a:ext uri="{FF2B5EF4-FFF2-40B4-BE49-F238E27FC236}">
                            <a16:creationId xmlns:a16="http://schemas.microsoft.com/office/drawing/2014/main" id="{CFD3EAF5-06DB-46B2-B2EC-095033531F8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6DDFB44-05D5-49F0-8B62-2877B795F4CF}"/>
              </a:ext>
            </a:extLst>
          </p:cNvPr>
          <p:cNvSpPr/>
          <p:nvPr userDrawn="1">
            <p:custDataLst>
              <p:tags r:id="rId10"/>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600" b="0" i="0" baseline="0" dirty="0">
              <a:latin typeface="Calibri" panose="020F0502020204030204" pitchFamily="34" charset="0"/>
              <a:ea typeface="+mj-ea"/>
              <a:cs typeface="+mj-cs"/>
              <a:sym typeface="Calibri" panose="020F0502020204030204" pitchFamily="34" charset="0"/>
            </a:endParaRPr>
          </a:p>
        </p:txBody>
      </p:sp>
      <p:sp>
        <p:nvSpPr>
          <p:cNvPr id="2" name="Title Placeholder 1">
            <a:extLst>
              <a:ext uri="{FF2B5EF4-FFF2-40B4-BE49-F238E27FC236}">
                <a16:creationId xmlns:a16="http://schemas.microsoft.com/office/drawing/2014/main" id="{E69C5B3D-0E31-437C-9475-10D937810708}"/>
              </a:ext>
            </a:extLst>
          </p:cNvPr>
          <p:cNvSpPr>
            <a:spLocks noGrp="1"/>
          </p:cNvSpPr>
          <p:nvPr>
            <p:ph type="title"/>
          </p:nvPr>
        </p:nvSpPr>
        <p:spPr>
          <a:xfrm>
            <a:off x="540000" y="365126"/>
            <a:ext cx="11156700" cy="939800"/>
          </a:xfrm>
          <a:prstGeom prst="rect">
            <a:avLst/>
          </a:prstGeom>
        </p:spPr>
        <p:txBody>
          <a:bodyPr vert="horz" lIns="0" tIns="0" rIns="0" bIns="0" rtlCol="0" anchor="ctr">
            <a:no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84C8D67-0603-471D-97D2-9B987DFC64F2}"/>
              </a:ext>
            </a:extLst>
          </p:cNvPr>
          <p:cNvSpPr>
            <a:spLocks noGrp="1"/>
          </p:cNvSpPr>
          <p:nvPr>
            <p:ph type="body" idx="1"/>
          </p:nvPr>
        </p:nvSpPr>
        <p:spPr>
          <a:xfrm>
            <a:off x="540000" y="1514475"/>
            <a:ext cx="11156700" cy="459105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6">
            <a:extLst>
              <a:ext uri="{FF2B5EF4-FFF2-40B4-BE49-F238E27FC236}">
                <a16:creationId xmlns:a16="http://schemas.microsoft.com/office/drawing/2014/main" id="{D7FDABA5-0B16-4C88-8AE8-CD8B725321B5}"/>
              </a:ext>
            </a:extLst>
          </p:cNvPr>
          <p:cNvSpPr/>
          <p:nvPr userDrawn="1"/>
        </p:nvSpPr>
        <p:spPr>
          <a:xfrm>
            <a:off x="0" y="0"/>
            <a:ext cx="12192000" cy="136525"/>
          </a:xfrm>
          <a:prstGeom prst="rect">
            <a:avLst/>
          </a:prstGeom>
          <a:gradFill flip="none" rotWithShape="1">
            <a:gsLst>
              <a:gs pos="15000">
                <a:schemeClr val="accent1"/>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Slide Number Placeholder 5">
            <a:extLst>
              <a:ext uri="{FF2B5EF4-FFF2-40B4-BE49-F238E27FC236}">
                <a16:creationId xmlns:a16="http://schemas.microsoft.com/office/drawing/2014/main" id="{22049B63-0578-4D90-90E2-40FFD6133AF1}"/>
              </a:ext>
            </a:extLst>
          </p:cNvPr>
          <p:cNvSpPr txBox="1">
            <a:spLocks/>
          </p:cNvSpPr>
          <p:nvPr userDrawn="1"/>
        </p:nvSpPr>
        <p:spPr>
          <a:xfrm>
            <a:off x="5824451" y="6356350"/>
            <a:ext cx="54309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2BF2E0-55DE-4C7E-B7A4-B58F1398BC64}" type="slidenum">
              <a:rPr lang="en-CA" smtClean="0"/>
              <a:pPr/>
              <a:t>‹#›</a:t>
            </a:fld>
            <a:endParaRPr lang="en-CA" dirty="0"/>
          </a:p>
        </p:txBody>
      </p:sp>
      <p:sp>
        <p:nvSpPr>
          <p:cNvPr id="9" name="Footer Placeholder 4">
            <a:extLst>
              <a:ext uri="{FF2B5EF4-FFF2-40B4-BE49-F238E27FC236}">
                <a16:creationId xmlns:a16="http://schemas.microsoft.com/office/drawing/2014/main" id="{671DAB2D-2B3F-4F03-8C68-A8096F5BD3DF}"/>
              </a:ext>
            </a:extLst>
          </p:cNvPr>
          <p:cNvSpPr>
            <a:spLocks noGrp="1"/>
          </p:cNvSpPr>
          <p:nvPr>
            <p:ph type="ftr" sz="quarter" idx="3"/>
          </p:nvPr>
        </p:nvSpPr>
        <p:spPr>
          <a:xfrm>
            <a:off x="540000" y="6356350"/>
            <a:ext cx="4114800" cy="365125"/>
          </a:xfrm>
          <a:prstGeom prst="rect">
            <a:avLst/>
          </a:prstGeom>
        </p:spPr>
        <p:txBody>
          <a:bodyPr anchor="ctr"/>
          <a:lstStyle>
            <a:lvl1pPr algn="l">
              <a:defRPr sz="1200">
                <a:latin typeface="+mj-lt"/>
              </a:defRPr>
            </a:lvl1pPr>
          </a:lstStyle>
          <a:p>
            <a:endParaRPr lang="en-CA" dirty="0"/>
          </a:p>
        </p:txBody>
      </p:sp>
      <p:pic>
        <p:nvPicPr>
          <p:cNvPr id="10" name="Picture 9">
            <a:extLst>
              <a:ext uri="{FF2B5EF4-FFF2-40B4-BE49-F238E27FC236}">
                <a16:creationId xmlns:a16="http://schemas.microsoft.com/office/drawing/2014/main" id="{05548F88-9C85-4FEB-BAED-D8DECD148EE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2" t="1" r="32212" b="33693"/>
          <a:stretch/>
        </p:blipFill>
        <p:spPr>
          <a:xfrm>
            <a:off x="10652950" y="6324217"/>
            <a:ext cx="1439799" cy="394466"/>
          </a:xfrm>
          <a:prstGeom prst="rect">
            <a:avLst/>
          </a:prstGeom>
        </p:spPr>
      </p:pic>
    </p:spTree>
    <p:extLst>
      <p:ext uri="{BB962C8B-B14F-4D97-AF65-F5344CB8AC3E}">
        <p14:creationId xmlns:p14="http://schemas.microsoft.com/office/powerpoint/2010/main" val="44739438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xStyles>
    <p:titleStyle>
      <a:lvl1pPr algn="l" defTabSz="914400" rtl="0" eaLnBrk="1" latinLnBrk="0" hangingPunct="1">
        <a:lnSpc>
          <a:spcPct val="90000"/>
        </a:lnSpc>
        <a:spcBef>
          <a:spcPct val="0"/>
        </a:spcBef>
        <a:buNone/>
        <a:defRPr sz="3600" kern="1200">
          <a:solidFill>
            <a:schemeClr val="tx1"/>
          </a:solidFill>
          <a:latin typeface="+mn-lt"/>
          <a:ea typeface="+mj-ea"/>
          <a:cs typeface="+mj-cs"/>
        </a:defRPr>
      </a:lvl1pPr>
    </p:titleStyle>
    <p:bodyStyle>
      <a:lvl1pPr marL="228600" indent="-216000" algn="l" defTabSz="914400" rtl="0" eaLnBrk="1" latinLnBrk="0" hangingPunct="1">
        <a:lnSpc>
          <a:spcPct val="90000"/>
        </a:lnSpc>
        <a:spcBef>
          <a:spcPts val="1000"/>
        </a:spcBef>
        <a:buClr>
          <a:schemeClr val="accent1"/>
        </a:buClr>
        <a:buSzPct val="75000"/>
        <a:buFont typeface="Wingdings" panose="05000000000000000000" pitchFamily="2" charset="2"/>
        <a:buChar char="§"/>
        <a:defRPr sz="1600" kern="1200">
          <a:solidFill>
            <a:schemeClr val="tx2"/>
          </a:solidFill>
          <a:latin typeface="+mn-lt"/>
          <a:ea typeface="+mn-ea"/>
          <a:cs typeface="+mn-cs"/>
        </a:defRPr>
      </a:lvl1pPr>
      <a:lvl2pPr marL="685800" indent="-216000" algn="l" defTabSz="914400" rtl="0" eaLnBrk="1" latinLnBrk="0" hangingPunct="1">
        <a:lnSpc>
          <a:spcPct val="90000"/>
        </a:lnSpc>
        <a:spcBef>
          <a:spcPts val="500"/>
        </a:spcBef>
        <a:buClr>
          <a:schemeClr val="accent1"/>
        </a:buClr>
        <a:buSzPct val="75000"/>
        <a:buFont typeface="Wingdings" panose="05000000000000000000" pitchFamily="2" charset="2"/>
        <a:buChar char="§"/>
        <a:defRPr sz="1600" kern="1200">
          <a:solidFill>
            <a:schemeClr val="tx2"/>
          </a:solidFill>
          <a:latin typeface="+mn-lt"/>
          <a:ea typeface="+mn-ea"/>
          <a:cs typeface="+mn-cs"/>
        </a:defRPr>
      </a:lvl2pPr>
      <a:lvl3pPr marL="1143000" indent="-216000" algn="l" defTabSz="914400" rtl="0" eaLnBrk="1" latinLnBrk="0" hangingPunct="1">
        <a:lnSpc>
          <a:spcPct val="90000"/>
        </a:lnSpc>
        <a:spcBef>
          <a:spcPts val="500"/>
        </a:spcBef>
        <a:buClr>
          <a:schemeClr val="accent1"/>
        </a:buClr>
        <a:buSzPct val="75000"/>
        <a:buFont typeface="Wingdings" panose="05000000000000000000" pitchFamily="2" charset="2"/>
        <a:buChar char="§"/>
        <a:defRPr sz="1600" kern="1200">
          <a:solidFill>
            <a:schemeClr val="tx2"/>
          </a:solidFill>
          <a:latin typeface="+mn-lt"/>
          <a:ea typeface="+mn-ea"/>
          <a:cs typeface="+mn-cs"/>
        </a:defRPr>
      </a:lvl3pPr>
      <a:lvl4pPr marL="1600200" indent="-216000" algn="l" defTabSz="914400" rtl="0" eaLnBrk="1" latinLnBrk="0" hangingPunct="1">
        <a:lnSpc>
          <a:spcPct val="90000"/>
        </a:lnSpc>
        <a:spcBef>
          <a:spcPts val="500"/>
        </a:spcBef>
        <a:buClr>
          <a:schemeClr val="accent1"/>
        </a:buClr>
        <a:buSzPct val="75000"/>
        <a:buFont typeface="Wingdings" panose="05000000000000000000" pitchFamily="2" charset="2"/>
        <a:buChar char="§"/>
        <a:defRPr sz="1600" kern="1200">
          <a:solidFill>
            <a:schemeClr val="tx2"/>
          </a:solidFill>
          <a:latin typeface="+mn-lt"/>
          <a:ea typeface="+mn-ea"/>
          <a:cs typeface="+mn-cs"/>
        </a:defRPr>
      </a:lvl4pPr>
      <a:lvl5pPr marL="2057400" indent="-216000" algn="l" defTabSz="914400" rtl="0" eaLnBrk="1" latinLnBrk="0" hangingPunct="1">
        <a:lnSpc>
          <a:spcPct val="90000"/>
        </a:lnSpc>
        <a:spcBef>
          <a:spcPts val="500"/>
        </a:spcBef>
        <a:buClr>
          <a:schemeClr val="accent1"/>
        </a:buClr>
        <a:buSzPct val="75000"/>
        <a:buFont typeface="Wingdings" panose="05000000000000000000" pitchFamily="2" charset="2"/>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hyperlink" Target="mailto:MaketoPrintPCN@creationtech.com" TargetMode="External"/><Relationship Id="rId2" Type="http://schemas.openxmlformats.org/officeDocument/2006/relationships/hyperlink" Target="mailto:pcn@creationtech.com" TargetMode="Externa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hyperlink" Target="mailto:MaketoPrintPCN@creationtech.com" TargetMode="External"/><Relationship Id="rId2" Type="http://schemas.openxmlformats.org/officeDocument/2006/relationships/hyperlink" Target="mailto:pcn@creationtech.com" TargetMode="Externa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4C2EF-8541-4B71-AA71-6928A7A6A602}"/>
              </a:ext>
            </a:extLst>
          </p:cNvPr>
          <p:cNvSpPr>
            <a:spLocks noGrp="1"/>
          </p:cNvSpPr>
          <p:nvPr>
            <p:ph type="ctrTitle"/>
          </p:nvPr>
        </p:nvSpPr>
        <p:spPr>
          <a:xfrm>
            <a:off x="1109709" y="2846504"/>
            <a:ext cx="9771355" cy="849890"/>
          </a:xfrm>
        </p:spPr>
        <p:txBody>
          <a:bodyPr>
            <a:normAutofit fontScale="90000"/>
          </a:bodyPr>
          <a:lstStyle/>
          <a:p>
            <a:r>
              <a:rPr lang="en-US" dirty="0"/>
              <a:t>Supplier Quality Requirements – Rev D</a:t>
            </a:r>
          </a:p>
        </p:txBody>
      </p:sp>
    </p:spTree>
    <p:extLst>
      <p:ext uri="{BB962C8B-B14F-4D97-AF65-F5344CB8AC3E}">
        <p14:creationId xmlns:p14="http://schemas.microsoft.com/office/powerpoint/2010/main" val="3907923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6E95-8BE5-4DBE-B4C1-02F9F62D19D8}"/>
              </a:ext>
            </a:extLst>
          </p:cNvPr>
          <p:cNvSpPr>
            <a:spLocks noGrp="1"/>
          </p:cNvSpPr>
          <p:nvPr>
            <p:ph type="title"/>
          </p:nvPr>
        </p:nvSpPr>
        <p:spPr>
          <a:xfrm>
            <a:off x="517650" y="282575"/>
            <a:ext cx="11156700" cy="736328"/>
          </a:xfrm>
        </p:spPr>
        <p:txBody>
          <a:bodyPr/>
          <a:lstStyle/>
          <a:p>
            <a:r>
              <a:rPr lang="en-US" dirty="0"/>
              <a:t>Supplier Quality Requirements</a:t>
            </a:r>
          </a:p>
        </p:txBody>
      </p:sp>
      <p:sp>
        <p:nvSpPr>
          <p:cNvPr id="5" name="Content Placeholder 4">
            <a:extLst>
              <a:ext uri="{FF2B5EF4-FFF2-40B4-BE49-F238E27FC236}">
                <a16:creationId xmlns:a16="http://schemas.microsoft.com/office/drawing/2014/main" id="{A7C4436C-43DC-4F17-8D80-8C0199127BEF}"/>
              </a:ext>
            </a:extLst>
          </p:cNvPr>
          <p:cNvSpPr>
            <a:spLocks noGrp="1"/>
          </p:cNvSpPr>
          <p:nvPr>
            <p:ph idx="1"/>
          </p:nvPr>
        </p:nvSpPr>
        <p:spPr>
          <a:xfrm>
            <a:off x="540000" y="1254035"/>
            <a:ext cx="11156700" cy="5495562"/>
          </a:xfrm>
        </p:spPr>
        <p:txBody>
          <a:bodyPr>
            <a:normAutofit fontScale="77500" lnSpcReduction="20000"/>
          </a:bodyPr>
          <a:lstStyle/>
          <a:p>
            <a:pPr marL="342900" lvl="0" indent="-342900">
              <a:buFont typeface="+mj-lt"/>
              <a:buAutoNum type="arabicPeriod" startAt="11"/>
            </a:pPr>
            <a:r>
              <a:rPr lang="en-CA" sz="1900" b="1" u="sng" dirty="0"/>
              <a:t>ACCESS</a:t>
            </a:r>
            <a:endParaRPr lang="en-US" sz="1900" dirty="0"/>
          </a:p>
          <a:p>
            <a:pPr marL="357188" indent="0">
              <a:spcBef>
                <a:spcPts val="600"/>
              </a:spcBef>
              <a:spcAft>
                <a:spcPts val="600"/>
              </a:spcAft>
              <a:buNone/>
            </a:pPr>
            <a:r>
              <a:rPr lang="en-CA" sz="2100" dirty="0">
                <a:solidFill>
                  <a:srgbClr val="0070C0"/>
                </a:solidFill>
                <a:effectLst/>
                <a:ea typeface="Calibri" panose="020F0502020204030204" pitchFamily="34" charset="0"/>
              </a:rPr>
              <a:t>Creation Technologies, with appropriate prior notice, shall have the right of full access to all areas of the supplier’s facility or facilities at any level, including sub-suppliers, which is involved directly or indirectly with the product, material or service supplied to Creation, including all applicable records. This right of access shall also be granted to Creation’s customers and any applicable regulatory authority as needed. The supplier shall grant access expediently and without cost to Creation or its customers. </a:t>
            </a:r>
            <a:r>
              <a:rPr lang="en-CA" sz="2100" dirty="0">
                <a:solidFill>
                  <a:srgbClr val="0070C0"/>
                </a:solidFill>
                <a:effectLst/>
                <a:ea typeface="Times New Roman" panose="02020603050405020304" pitchFamily="18" charset="0"/>
              </a:rPr>
              <a:t> </a:t>
            </a:r>
          </a:p>
          <a:p>
            <a:pPr marL="357188" lvl="0" indent="-357188">
              <a:buFont typeface="+mj-lt"/>
              <a:buAutoNum type="arabicPeriod" startAt="12"/>
            </a:pPr>
            <a:r>
              <a:rPr lang="en-CA" sz="1900" b="1" u="sng" dirty="0"/>
              <a:t>PART QUALITY REQUIREMENTS</a:t>
            </a:r>
            <a:endParaRPr lang="en-US" sz="1900" dirty="0"/>
          </a:p>
          <a:p>
            <a:pPr marL="357188" indent="0">
              <a:spcBef>
                <a:spcPts val="600"/>
              </a:spcBef>
              <a:spcAft>
                <a:spcPts val="600"/>
              </a:spcAft>
              <a:buNone/>
            </a:pPr>
            <a:r>
              <a:rPr lang="en-CA" sz="1800" dirty="0">
                <a:effectLst/>
                <a:latin typeface="Arial" panose="020B0604020202020204" pitchFamily="34" charset="0"/>
                <a:ea typeface="Calibri" panose="020F0502020204030204" pitchFamily="34" charset="0"/>
              </a:rPr>
              <a:t>It is the responsibility of the supplier to ensure the conformance of all parts and material delivered to Creation meet all requirements specified in the procurement specification, drawings, or other provided documents. </a:t>
            </a:r>
            <a:r>
              <a:rPr lang="en-CA" sz="1800" dirty="0">
                <a:solidFill>
                  <a:srgbClr val="0070C0"/>
                </a:solidFill>
                <a:effectLst/>
                <a:latin typeface="Arial" panose="020B0604020202020204" pitchFamily="34" charset="0"/>
                <a:ea typeface="Calibri" panose="020F0502020204030204" pitchFamily="34" charset="0"/>
              </a:rPr>
              <a:t>The applicable revision status of such specifications shall be the revision in effect on the date of Purchase Order, unless otherwise specified.  </a:t>
            </a:r>
            <a:endParaRPr lang="en-CA" sz="1800" dirty="0">
              <a:solidFill>
                <a:srgbClr val="0070C0"/>
              </a:solidFill>
              <a:effectLst/>
              <a:latin typeface="Arial" panose="020B0604020202020204" pitchFamily="34" charset="0"/>
              <a:ea typeface="Times New Roman" panose="02020603050405020304" pitchFamily="18" charset="0"/>
            </a:endParaRPr>
          </a:p>
          <a:p>
            <a:pPr marL="357188" indent="0">
              <a:buNone/>
            </a:pPr>
            <a:r>
              <a:rPr lang="en-CA" sz="1800" dirty="0">
                <a:effectLst/>
                <a:latin typeface="Arial" panose="020B0604020202020204" pitchFamily="34" charset="0"/>
                <a:ea typeface="Calibri" panose="020F0502020204030204" pitchFamily="34" charset="0"/>
              </a:rPr>
              <a:t>Supplier shall maintain capable processes, effective process controls and effective verification activities, including appropriate controls to the direct and sub-tier supply chain, ensuring all requirements are flowed down to all levels of the supply chain. The supplier shall maintain a system of material identification and segregation to ensure that non-conforming material is not intermingled with accepted material.</a:t>
            </a:r>
            <a:endParaRPr lang="en-CA" sz="1800" dirty="0">
              <a:effectLst/>
              <a:latin typeface="Arial" panose="020B0604020202020204" pitchFamily="34" charset="0"/>
              <a:ea typeface="Times New Roman" panose="02020603050405020304" pitchFamily="18" charset="0"/>
            </a:endParaRPr>
          </a:p>
          <a:p>
            <a:pPr marL="357188" indent="0">
              <a:spcBef>
                <a:spcPts val="600"/>
              </a:spcBef>
              <a:spcAft>
                <a:spcPts val="600"/>
              </a:spcAft>
              <a:buNone/>
            </a:pPr>
            <a:r>
              <a:rPr lang="en-CA" sz="1800" dirty="0">
                <a:solidFill>
                  <a:srgbClr val="0070C0"/>
                </a:solidFill>
                <a:effectLst/>
                <a:latin typeface="Arial" panose="020B0604020202020204" pitchFamily="34" charset="0"/>
                <a:ea typeface="Calibri" panose="020F0502020204030204" pitchFamily="34" charset="0"/>
              </a:rPr>
              <a:t>Supplier may be required to provide test specimens for design approval, inspection/verification, investigation, or auditing. Documents such as raw material certificate of origin shall also be provided if requested.</a:t>
            </a:r>
            <a:endParaRPr lang="en-CA" sz="1800" dirty="0">
              <a:solidFill>
                <a:srgbClr val="0070C0"/>
              </a:solidFill>
              <a:effectLst/>
              <a:latin typeface="Arial" panose="020B0604020202020204" pitchFamily="34" charset="0"/>
              <a:ea typeface="Times New Roman" panose="02020603050405020304" pitchFamily="18" charset="0"/>
            </a:endParaRPr>
          </a:p>
          <a:p>
            <a:pPr marL="357188" indent="0">
              <a:spcBef>
                <a:spcPts val="600"/>
              </a:spcBef>
              <a:spcAft>
                <a:spcPts val="600"/>
              </a:spcAft>
              <a:buNone/>
            </a:pPr>
            <a:r>
              <a:rPr lang="en-CA" sz="1800" dirty="0">
                <a:solidFill>
                  <a:srgbClr val="0070C0"/>
                </a:solidFill>
                <a:effectLst/>
                <a:latin typeface="Arial" panose="020B0604020202020204" pitchFamily="34" charset="0"/>
                <a:ea typeface="Calibri" panose="020F0502020204030204" pitchFamily="34" charset="0"/>
              </a:rPr>
              <a:t>When Creation requests a Return Material Authorization (RMA) for defective parts, the supplier is required to issue an RMA #, preferably within 3 business days. The supplier shall ensure replacement product is expedited, if needed, to reduce risk of downtime. </a:t>
            </a:r>
            <a:endParaRPr lang="en-CA" sz="1800" dirty="0">
              <a:solidFill>
                <a:srgbClr val="0070C0"/>
              </a:solidFill>
              <a:effectLst/>
              <a:latin typeface="Arial" panose="020B0604020202020204" pitchFamily="34" charset="0"/>
              <a:ea typeface="Times New Roman" panose="02020603050405020304" pitchFamily="18" charset="0"/>
            </a:endParaRPr>
          </a:p>
          <a:p>
            <a:pPr marL="357188" indent="0">
              <a:spcBef>
                <a:spcPts val="600"/>
              </a:spcBef>
              <a:spcAft>
                <a:spcPts val="600"/>
              </a:spcAft>
              <a:buNone/>
            </a:pPr>
            <a:r>
              <a:rPr lang="en-CA" sz="1800" dirty="0">
                <a:effectLst/>
                <a:latin typeface="Arial" panose="020B0604020202020204" pitchFamily="34" charset="0"/>
                <a:ea typeface="Calibri" panose="020F0502020204030204" pitchFamily="34" charset="0"/>
              </a:rPr>
              <a:t>When 100% inspection is not used for product acceptance of replacement or reworked products, supplier shall ensure that valid statistical techniques are used, and samples are selected in a random manner, representing the batch being shipped. They must also certify and identify the product(s) that were determined to be non-conforming for easy identification at Creation.</a:t>
            </a:r>
            <a:endParaRPr lang="en-CA" sz="1800" dirty="0">
              <a:effectLst/>
              <a:latin typeface="Arial" panose="020B0604020202020204" pitchFamily="34" charset="0"/>
              <a:ea typeface="Times New Roman" panose="02020603050405020304" pitchFamily="18" charset="0"/>
            </a:endParaRPr>
          </a:p>
          <a:p>
            <a:pPr marL="357188" indent="0">
              <a:spcBef>
                <a:spcPts val="600"/>
              </a:spcBef>
              <a:spcAft>
                <a:spcPts val="600"/>
              </a:spcAft>
              <a:buNone/>
            </a:pPr>
            <a:r>
              <a:rPr lang="en-CA" sz="1800" dirty="0">
                <a:solidFill>
                  <a:srgbClr val="0070C0"/>
                </a:solidFill>
                <a:effectLst/>
                <a:latin typeface="Arial" panose="020B0604020202020204" pitchFamily="34" charset="0"/>
                <a:ea typeface="Calibri" panose="020F0502020204030204" pitchFamily="34" charset="0"/>
              </a:rPr>
              <a:t>Creation’s internal inspection and evaluation process of supplied product does not absolve supplier responsibility to provide conforming product, material, or services.</a:t>
            </a:r>
            <a:endParaRPr lang="en-CA" sz="1800" dirty="0">
              <a:solidFill>
                <a:srgbClr val="0070C0"/>
              </a:solidFill>
              <a:effectLst/>
              <a:latin typeface="Arial" panose="020B0604020202020204" pitchFamily="34" charset="0"/>
              <a:ea typeface="Times New Roman" panose="02020603050405020304" pitchFamily="18" charset="0"/>
            </a:endParaRPr>
          </a:p>
          <a:p>
            <a:pPr marL="357188" indent="0">
              <a:spcBef>
                <a:spcPts val="600"/>
              </a:spcBef>
              <a:spcAft>
                <a:spcPts val="2400"/>
              </a:spcAft>
              <a:buNone/>
            </a:pPr>
            <a:r>
              <a:rPr lang="en-US" sz="1800" dirty="0">
                <a:solidFill>
                  <a:srgbClr val="0070C0"/>
                </a:solidFill>
                <a:effectLst/>
                <a:latin typeface="Arial" panose="020B0604020202020204" pitchFamily="34" charset="0"/>
                <a:ea typeface="Calibri" panose="020F0502020204030204" pitchFamily="34" charset="0"/>
              </a:rPr>
              <a:t>Creation or designee may, at its discretion, deploy personnel to perform inspection or testing at the supplier’s facilities.  Source Inspection does not guarantee acceptance. Acceptance shall be determined at the Creation facility unless otherwise specified on the Purchase Order.</a:t>
            </a:r>
            <a:endParaRPr lang="en-CA" sz="1800" dirty="0">
              <a:solidFill>
                <a:srgbClr val="0070C0"/>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510332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AE777-2165-4E56-9060-9A2B3AD92B9D}"/>
              </a:ext>
            </a:extLst>
          </p:cNvPr>
          <p:cNvSpPr>
            <a:spLocks noGrp="1"/>
          </p:cNvSpPr>
          <p:nvPr>
            <p:ph type="title"/>
          </p:nvPr>
        </p:nvSpPr>
        <p:spPr>
          <a:xfrm>
            <a:off x="540000" y="282575"/>
            <a:ext cx="11156700" cy="939800"/>
          </a:xfrm>
        </p:spPr>
        <p:txBody>
          <a:bodyPr/>
          <a:lstStyle/>
          <a:p>
            <a:r>
              <a:rPr lang="en-US" dirty="0"/>
              <a:t>Supplier Quality Requirements</a:t>
            </a:r>
          </a:p>
        </p:txBody>
      </p:sp>
      <p:sp>
        <p:nvSpPr>
          <p:cNvPr id="3" name="Content Placeholder 2">
            <a:extLst>
              <a:ext uri="{FF2B5EF4-FFF2-40B4-BE49-F238E27FC236}">
                <a16:creationId xmlns:a16="http://schemas.microsoft.com/office/drawing/2014/main" id="{DA17A713-5D51-4963-A74A-F5F01F87827E}"/>
              </a:ext>
            </a:extLst>
          </p:cNvPr>
          <p:cNvSpPr>
            <a:spLocks noGrp="1"/>
          </p:cNvSpPr>
          <p:nvPr>
            <p:ph idx="1"/>
          </p:nvPr>
        </p:nvSpPr>
        <p:spPr>
          <a:xfrm>
            <a:off x="540000" y="1306286"/>
            <a:ext cx="11156700" cy="4799239"/>
          </a:xfrm>
        </p:spPr>
        <p:txBody>
          <a:bodyPr>
            <a:normAutofit lnSpcReduction="10000"/>
          </a:bodyPr>
          <a:lstStyle/>
          <a:p>
            <a:pPr marL="342900" lvl="0" indent="-342900">
              <a:buFont typeface="+mj-lt"/>
              <a:buAutoNum type="arabicPeriod" startAt="13"/>
            </a:pPr>
            <a:r>
              <a:rPr lang="en-CA" b="1" u="sng" dirty="0"/>
              <a:t>SUPPLIER COPQ AND CHARGEBACK</a:t>
            </a:r>
            <a:endParaRPr lang="en-US" dirty="0"/>
          </a:p>
          <a:p>
            <a:pPr marL="357188" indent="0">
              <a:buNone/>
            </a:pPr>
            <a:r>
              <a:rPr lang="en-US" sz="1700" dirty="0">
                <a:solidFill>
                  <a:srgbClr val="0070C0"/>
                </a:solidFill>
                <a:effectLst/>
                <a:ea typeface="Times New Roman" panose="02020603050405020304" pitchFamily="18" charset="0"/>
              </a:rPr>
              <a:t>Creation reserves the right to recover costs incurred by Creation or our customers due to late delivery, non-conforming product, or counterfeit materials.</a:t>
            </a:r>
            <a:endParaRPr lang="en-CA" sz="1700" dirty="0">
              <a:solidFill>
                <a:srgbClr val="0070C0"/>
              </a:solidFill>
              <a:effectLst/>
              <a:ea typeface="Times New Roman" panose="02020603050405020304" pitchFamily="18" charset="0"/>
            </a:endParaRPr>
          </a:p>
          <a:p>
            <a:pPr marL="357188" indent="0">
              <a:spcAft>
                <a:spcPts val="600"/>
              </a:spcAft>
              <a:buNone/>
            </a:pPr>
            <a:r>
              <a:rPr lang="en-US" sz="1700" dirty="0">
                <a:effectLst/>
                <a:ea typeface="Times New Roman" panose="02020603050405020304" pitchFamily="18" charset="0"/>
              </a:rPr>
              <a:t>Costs incurred may include, but are not limited to, the following items:</a:t>
            </a:r>
            <a:endParaRPr lang="en-CA" sz="1700" dirty="0">
              <a:effectLst/>
              <a:ea typeface="Times New Roman" panose="02020603050405020304" pitchFamily="18" charset="0"/>
            </a:endParaRPr>
          </a:p>
          <a:p>
            <a:pPr marL="809625" lvl="0" indent="-342900">
              <a:lnSpc>
                <a:spcPct val="110000"/>
              </a:lnSpc>
              <a:spcBef>
                <a:spcPts val="600"/>
              </a:spcBef>
              <a:buFont typeface="Symbol" panose="05050102010706020507" pitchFamily="18" charset="2"/>
              <a:buChar char=""/>
            </a:pPr>
            <a:r>
              <a:rPr lang="en-US" sz="1700" dirty="0">
                <a:effectLst/>
                <a:ea typeface="Times New Roman" panose="02020603050405020304" pitchFamily="18" charset="0"/>
              </a:rPr>
              <a:t>Any sorting, testing or rework costs incurred by Creation or a contracted third party at its direction</a:t>
            </a:r>
            <a:endParaRPr lang="en-CA" sz="1700" dirty="0">
              <a:effectLst/>
              <a:ea typeface="Times New Roman" panose="02020603050405020304" pitchFamily="18" charset="0"/>
            </a:endParaRPr>
          </a:p>
          <a:p>
            <a:pPr marL="809625" lvl="0" indent="-342900">
              <a:lnSpc>
                <a:spcPct val="110000"/>
              </a:lnSpc>
              <a:spcBef>
                <a:spcPts val="600"/>
              </a:spcBef>
              <a:buFont typeface="Symbol" panose="05050102010706020507" pitchFamily="18" charset="2"/>
              <a:buChar char=""/>
            </a:pPr>
            <a:r>
              <a:rPr lang="en-US" sz="1700" dirty="0">
                <a:solidFill>
                  <a:srgbClr val="0070C0"/>
                </a:solidFill>
                <a:effectLst/>
                <a:ea typeface="Times New Roman" panose="02020603050405020304" pitchFamily="18" charset="0"/>
              </a:rPr>
              <a:t>Production line down time (Creation or Customer)</a:t>
            </a:r>
            <a:endParaRPr lang="en-CA" sz="1700" dirty="0">
              <a:solidFill>
                <a:srgbClr val="0070C0"/>
              </a:solidFill>
              <a:effectLst/>
              <a:ea typeface="Times New Roman" panose="02020603050405020304" pitchFamily="18" charset="0"/>
            </a:endParaRPr>
          </a:p>
          <a:p>
            <a:pPr marL="809625" lvl="0" indent="-342900">
              <a:lnSpc>
                <a:spcPct val="110000"/>
              </a:lnSpc>
              <a:spcBef>
                <a:spcPts val="600"/>
              </a:spcBef>
              <a:buFont typeface="Symbol" panose="05050102010706020507" pitchFamily="18" charset="2"/>
              <a:buChar char=""/>
            </a:pPr>
            <a:r>
              <a:rPr lang="en-US" sz="1700" dirty="0">
                <a:effectLst/>
                <a:ea typeface="Times New Roman" panose="02020603050405020304" pitchFamily="18" charset="0"/>
              </a:rPr>
              <a:t>Replacement of material</a:t>
            </a:r>
            <a:endParaRPr lang="en-CA" sz="1700" dirty="0">
              <a:effectLst/>
              <a:ea typeface="Times New Roman" panose="02020603050405020304" pitchFamily="18" charset="0"/>
            </a:endParaRPr>
          </a:p>
          <a:p>
            <a:pPr marL="809625" lvl="0" indent="-342900">
              <a:lnSpc>
                <a:spcPct val="110000"/>
              </a:lnSpc>
              <a:spcBef>
                <a:spcPts val="600"/>
              </a:spcBef>
              <a:buFont typeface="Symbol" panose="05050102010706020507" pitchFamily="18" charset="2"/>
              <a:buChar char=""/>
            </a:pPr>
            <a:r>
              <a:rPr lang="en-US" sz="1700" dirty="0">
                <a:effectLst/>
                <a:ea typeface="Times New Roman" panose="02020603050405020304" pitchFamily="18" charset="0"/>
              </a:rPr>
              <a:t>Recall of material</a:t>
            </a:r>
            <a:endParaRPr lang="en-CA" sz="1700" dirty="0">
              <a:effectLst/>
              <a:ea typeface="Times New Roman" panose="02020603050405020304" pitchFamily="18" charset="0"/>
            </a:endParaRPr>
          </a:p>
          <a:p>
            <a:pPr marL="809625" lvl="0" indent="-342900">
              <a:lnSpc>
                <a:spcPct val="110000"/>
              </a:lnSpc>
              <a:spcBef>
                <a:spcPts val="600"/>
              </a:spcBef>
              <a:buFont typeface="Symbol" panose="05050102010706020507" pitchFamily="18" charset="2"/>
              <a:buChar char=""/>
            </a:pPr>
            <a:r>
              <a:rPr lang="en-US" sz="1700" dirty="0">
                <a:effectLst/>
                <a:ea typeface="Times New Roman" panose="02020603050405020304" pitchFamily="18" charset="0"/>
              </a:rPr>
              <a:t>Creation’s customer’s charges for removal, replacement, or return</a:t>
            </a:r>
            <a:endParaRPr lang="en-CA" sz="1700" dirty="0">
              <a:effectLst/>
              <a:ea typeface="Times New Roman" panose="02020603050405020304" pitchFamily="18" charset="0"/>
            </a:endParaRPr>
          </a:p>
          <a:p>
            <a:pPr marL="809625" lvl="0" indent="-342900">
              <a:lnSpc>
                <a:spcPct val="110000"/>
              </a:lnSpc>
              <a:spcBef>
                <a:spcPts val="600"/>
              </a:spcBef>
              <a:buFont typeface="Symbol" panose="05050102010706020507" pitchFamily="18" charset="2"/>
              <a:buChar char=""/>
            </a:pPr>
            <a:r>
              <a:rPr lang="en-US" sz="1700" dirty="0">
                <a:effectLst/>
                <a:ea typeface="Times New Roman" panose="02020603050405020304" pitchFamily="18" charset="0"/>
              </a:rPr>
              <a:t>Late delivery penalties from Creation’s customers</a:t>
            </a:r>
            <a:endParaRPr lang="en-CA" sz="1700" dirty="0">
              <a:effectLst/>
              <a:ea typeface="Times New Roman" panose="02020603050405020304" pitchFamily="18" charset="0"/>
            </a:endParaRPr>
          </a:p>
          <a:p>
            <a:pPr marL="809625" lvl="0" indent="-342900">
              <a:lnSpc>
                <a:spcPct val="110000"/>
              </a:lnSpc>
              <a:spcBef>
                <a:spcPts val="600"/>
              </a:spcBef>
              <a:buFont typeface="Symbol" panose="05050102010706020507" pitchFamily="18" charset="2"/>
              <a:buChar char=""/>
            </a:pPr>
            <a:r>
              <a:rPr lang="en-US" sz="1700" dirty="0">
                <a:effectLst/>
                <a:ea typeface="Times New Roman" panose="02020603050405020304" pitchFamily="18" charset="0"/>
              </a:rPr>
              <a:t>Travel expenses</a:t>
            </a:r>
            <a:endParaRPr lang="en-CA" sz="1700" dirty="0">
              <a:effectLst/>
              <a:ea typeface="Times New Roman" panose="02020603050405020304" pitchFamily="18" charset="0"/>
            </a:endParaRPr>
          </a:p>
          <a:p>
            <a:pPr marL="809625" lvl="0" indent="-342900">
              <a:lnSpc>
                <a:spcPct val="110000"/>
              </a:lnSpc>
              <a:spcBef>
                <a:spcPts val="600"/>
              </a:spcBef>
              <a:buFont typeface="Symbol" panose="05050102010706020507" pitchFamily="18" charset="2"/>
              <a:buChar char=""/>
            </a:pPr>
            <a:r>
              <a:rPr lang="en-US" sz="1700" dirty="0">
                <a:effectLst/>
                <a:ea typeface="Times New Roman" panose="02020603050405020304" pitchFamily="18" charset="0"/>
              </a:rPr>
              <a:t>Source inspection costs as a result of non-conformance </a:t>
            </a:r>
            <a:endParaRPr lang="en-CA" sz="1700" dirty="0">
              <a:effectLst/>
              <a:ea typeface="Times New Roman" panose="02020603050405020304" pitchFamily="18" charset="0"/>
            </a:endParaRPr>
          </a:p>
          <a:p>
            <a:pPr marL="809625" lvl="0" indent="-342900">
              <a:lnSpc>
                <a:spcPct val="110000"/>
              </a:lnSpc>
              <a:spcBef>
                <a:spcPts val="600"/>
              </a:spcBef>
              <a:buFont typeface="Symbol" panose="05050102010706020507" pitchFamily="18" charset="2"/>
              <a:buChar char=""/>
            </a:pPr>
            <a:r>
              <a:rPr lang="en-US" sz="1700" dirty="0">
                <a:effectLst/>
                <a:ea typeface="Times New Roman" panose="02020603050405020304" pitchFamily="18" charset="0"/>
              </a:rPr>
              <a:t>Additional inspection costs at Creation</a:t>
            </a:r>
            <a:endParaRPr lang="en-CA" sz="1700" dirty="0">
              <a:effectLst/>
              <a:ea typeface="Times New Roman" panose="02020603050405020304" pitchFamily="18" charset="0"/>
            </a:endParaRPr>
          </a:p>
          <a:p>
            <a:pPr marL="809625" lvl="0" indent="-342900">
              <a:lnSpc>
                <a:spcPct val="110000"/>
              </a:lnSpc>
              <a:spcBef>
                <a:spcPts val="600"/>
              </a:spcBef>
              <a:buFont typeface="Symbol" panose="05050102010706020507" pitchFamily="18" charset="2"/>
              <a:buChar char=""/>
            </a:pPr>
            <a:r>
              <a:rPr lang="en-US" sz="1700" dirty="0">
                <a:effectLst/>
                <a:ea typeface="Times New Roman" panose="02020603050405020304" pitchFamily="18" charset="0"/>
              </a:rPr>
              <a:t>Containment costs</a:t>
            </a:r>
            <a:endParaRPr lang="en-CA" sz="1700" dirty="0">
              <a:effectLst/>
              <a:ea typeface="Times New Roman" panose="02020603050405020304" pitchFamily="18" charset="0"/>
            </a:endParaRPr>
          </a:p>
          <a:p>
            <a:endParaRPr lang="en-US" dirty="0"/>
          </a:p>
        </p:txBody>
      </p:sp>
    </p:spTree>
    <p:extLst>
      <p:ext uri="{BB962C8B-B14F-4D97-AF65-F5344CB8AC3E}">
        <p14:creationId xmlns:p14="http://schemas.microsoft.com/office/powerpoint/2010/main" val="3111589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AE777-2165-4E56-9060-9A2B3AD92B9D}"/>
              </a:ext>
            </a:extLst>
          </p:cNvPr>
          <p:cNvSpPr>
            <a:spLocks noGrp="1"/>
          </p:cNvSpPr>
          <p:nvPr>
            <p:ph type="title"/>
          </p:nvPr>
        </p:nvSpPr>
        <p:spPr>
          <a:xfrm>
            <a:off x="540000" y="282575"/>
            <a:ext cx="11156700" cy="939800"/>
          </a:xfrm>
        </p:spPr>
        <p:txBody>
          <a:bodyPr/>
          <a:lstStyle/>
          <a:p>
            <a:r>
              <a:rPr lang="en-US" dirty="0"/>
              <a:t>Supplier Quality Requirements</a:t>
            </a:r>
          </a:p>
        </p:txBody>
      </p:sp>
      <p:sp>
        <p:nvSpPr>
          <p:cNvPr id="3" name="Content Placeholder 2">
            <a:extLst>
              <a:ext uri="{FF2B5EF4-FFF2-40B4-BE49-F238E27FC236}">
                <a16:creationId xmlns:a16="http://schemas.microsoft.com/office/drawing/2014/main" id="{DA17A713-5D51-4963-A74A-F5F01F87827E}"/>
              </a:ext>
            </a:extLst>
          </p:cNvPr>
          <p:cNvSpPr>
            <a:spLocks noGrp="1"/>
          </p:cNvSpPr>
          <p:nvPr>
            <p:ph idx="1"/>
          </p:nvPr>
        </p:nvSpPr>
        <p:spPr>
          <a:xfrm>
            <a:off x="540000" y="1306286"/>
            <a:ext cx="11156700" cy="5269139"/>
          </a:xfrm>
        </p:spPr>
        <p:txBody>
          <a:bodyPr>
            <a:normAutofit fontScale="85000" lnSpcReduction="10000"/>
          </a:bodyPr>
          <a:lstStyle/>
          <a:p>
            <a:pPr marL="342900" lvl="0" indent="-342900">
              <a:buFont typeface="+mj-lt"/>
              <a:buAutoNum type="arabicPeriod" startAt="13"/>
            </a:pPr>
            <a:r>
              <a:rPr lang="en-CA" sz="1900" b="1" u="sng" dirty="0"/>
              <a:t>SUPPLIER COPQ AND CHARGEBACK - </a:t>
            </a:r>
            <a:r>
              <a:rPr lang="en-CA" sz="1900" b="1" u="sng" dirty="0">
                <a:highlight>
                  <a:srgbClr val="FFFF00"/>
                </a:highlight>
              </a:rPr>
              <a:t>Continued</a:t>
            </a:r>
            <a:endParaRPr lang="en-US" sz="1900" dirty="0">
              <a:highlight>
                <a:srgbClr val="FFFF00"/>
              </a:highlight>
            </a:endParaRPr>
          </a:p>
          <a:p>
            <a:pPr marL="357188" indent="0">
              <a:lnSpc>
                <a:spcPct val="120000"/>
              </a:lnSpc>
              <a:spcBef>
                <a:spcPts val="600"/>
              </a:spcBef>
              <a:spcAft>
                <a:spcPts val="600"/>
              </a:spcAft>
              <a:buNone/>
              <a:tabLst>
                <a:tab pos="914400" algn="l"/>
                <a:tab pos="5372100" algn="l"/>
              </a:tabLst>
            </a:pPr>
            <a:r>
              <a:rPr lang="en-US" sz="1800" dirty="0">
                <a:effectLst/>
                <a:ea typeface="Times New Roman" panose="02020603050405020304" pitchFamily="18" charset="0"/>
                <a:cs typeface="Times New Roman" panose="02020603050405020304" pitchFamily="18" charset="0"/>
              </a:rPr>
              <a:t>In instances of non-conformance, refer to Section 20 for SCAR requirements, Creation will summarize the basic information and evidence of the actual costs incurred by Creation.  These chargebacks are not meant to be punitive, only to remedy instances in which Creation has incurred notable costs for non-conforming products or late deliveries, in each case, due to the fault of the supplier. </a:t>
            </a:r>
            <a:r>
              <a:rPr lang="en-US" sz="1800" dirty="0">
                <a:solidFill>
                  <a:srgbClr val="0070C0"/>
                </a:solidFill>
                <a:effectLst/>
                <a:ea typeface="Times New Roman" panose="02020603050405020304" pitchFamily="18" charset="0"/>
                <a:cs typeface="Times New Roman" panose="02020603050405020304" pitchFamily="18" charset="0"/>
              </a:rPr>
              <a:t>Unless otherwise agreed by Creation and supplier, cost recovery will be achieved by a debit to the supplier’s account.</a:t>
            </a:r>
            <a:endParaRPr lang="en-CA" sz="1800" dirty="0">
              <a:solidFill>
                <a:srgbClr val="0070C0"/>
              </a:solidFill>
              <a:effectLst/>
              <a:ea typeface="Times New Roman" panose="02020603050405020304" pitchFamily="18" charset="0"/>
              <a:cs typeface="Times New Roman" panose="02020603050405020304" pitchFamily="18" charset="0"/>
            </a:endParaRPr>
          </a:p>
          <a:p>
            <a:pPr marL="357188" indent="0">
              <a:lnSpc>
                <a:spcPct val="120000"/>
              </a:lnSpc>
              <a:spcBef>
                <a:spcPts val="600"/>
              </a:spcBef>
              <a:spcAft>
                <a:spcPts val="600"/>
              </a:spcAft>
              <a:buNone/>
            </a:pPr>
            <a:r>
              <a:rPr lang="en-CA" sz="1800" dirty="0">
                <a:solidFill>
                  <a:srgbClr val="0070C0"/>
                </a:solidFill>
                <a:effectLst/>
                <a:ea typeface="Calibri" panose="020F0502020204030204" pitchFamily="34" charset="0"/>
              </a:rPr>
              <a:t>The supplier is responsible for reworking or replacing all non-conforming parts/material to comply with the procurement specification(s) defined in the PO. In the event replacement(s) cannot be delivered immediately, the supplier has the option to provide onsite support within 24 hours, where permissible, recall the product to their facility, contract a third party to perform sort, rework, repair, inspection, or pay Creation the corresponding amount(s) per the Cost of Poor Supplier Quality Matrix on the Creation Supplier Website. </a:t>
            </a:r>
            <a:endParaRPr lang="en-CA" sz="1800" dirty="0">
              <a:solidFill>
                <a:srgbClr val="0070C0"/>
              </a:solidFill>
              <a:effectLst/>
              <a:ea typeface="Times New Roman" panose="02020603050405020304" pitchFamily="18" charset="0"/>
            </a:endParaRPr>
          </a:p>
          <a:p>
            <a:pPr marL="357188" indent="0">
              <a:lnSpc>
                <a:spcPct val="120000"/>
              </a:lnSpc>
              <a:spcBef>
                <a:spcPts val="600"/>
              </a:spcBef>
              <a:spcAft>
                <a:spcPts val="600"/>
              </a:spcAft>
              <a:buNone/>
            </a:pPr>
            <a:r>
              <a:rPr lang="en-US" sz="1800" dirty="0">
                <a:solidFill>
                  <a:srgbClr val="0070C0"/>
                </a:solidFill>
                <a:effectLst/>
                <a:ea typeface="Times New Roman" panose="02020603050405020304" pitchFamily="18" charset="0"/>
              </a:rPr>
              <a:t>Any non-compliant material returned to the supplier, may be returned ‘Freight Collect’. The replacement shipment will be shipped ‘Freight Prepaid’.</a:t>
            </a:r>
            <a:endParaRPr lang="en-CA" sz="1800" dirty="0">
              <a:solidFill>
                <a:srgbClr val="0070C0"/>
              </a:solidFill>
              <a:effectLst/>
              <a:ea typeface="Times New Roman" panose="02020603050405020304" pitchFamily="18" charset="0"/>
            </a:endParaRPr>
          </a:p>
          <a:p>
            <a:pPr marL="357188" indent="0">
              <a:lnSpc>
                <a:spcPct val="120000"/>
              </a:lnSpc>
              <a:spcBef>
                <a:spcPts val="600"/>
              </a:spcBef>
              <a:spcAft>
                <a:spcPts val="600"/>
              </a:spcAft>
              <a:buNone/>
            </a:pPr>
            <a:r>
              <a:rPr lang="en-US" sz="1800" dirty="0">
                <a:solidFill>
                  <a:srgbClr val="0070C0"/>
                </a:solidFill>
                <a:effectLst/>
                <a:ea typeface="Calibri" panose="020F0502020204030204" pitchFamily="34" charset="0"/>
              </a:rPr>
              <a:t>If a supplier is unwilling or unable to comply with the chargeback requirements, Creation reserves the right to pursue one or more of the following, but not limited to, the actions below:</a:t>
            </a:r>
            <a:endParaRPr lang="en-CA" sz="1800" dirty="0">
              <a:solidFill>
                <a:srgbClr val="0070C0"/>
              </a:solidFill>
              <a:effectLst/>
              <a:ea typeface="Times New Roman" panose="02020603050405020304" pitchFamily="18" charset="0"/>
            </a:endParaRPr>
          </a:p>
          <a:p>
            <a:pPr marL="809625" lvl="0" indent="-342900">
              <a:lnSpc>
                <a:spcPct val="110000"/>
              </a:lnSpc>
              <a:spcBef>
                <a:spcPts val="0"/>
              </a:spcBef>
              <a:buFont typeface="Symbol" panose="05050102010706020507" pitchFamily="18" charset="2"/>
              <a:buChar char=""/>
            </a:pPr>
            <a:r>
              <a:rPr lang="en-US" sz="1800" dirty="0">
                <a:solidFill>
                  <a:srgbClr val="0070C0"/>
                </a:solidFill>
                <a:effectLst/>
                <a:ea typeface="Calibri" panose="020F0502020204030204" pitchFamily="34" charset="0"/>
              </a:rPr>
              <a:t>Restrict the supplier’s status</a:t>
            </a:r>
            <a:endParaRPr lang="en-CA" sz="1800" dirty="0">
              <a:solidFill>
                <a:srgbClr val="0070C0"/>
              </a:solidFill>
              <a:effectLst/>
              <a:ea typeface="Times New Roman" panose="02020603050405020304" pitchFamily="18" charset="0"/>
            </a:endParaRPr>
          </a:p>
          <a:p>
            <a:pPr marL="809625" lvl="0" indent="-342900">
              <a:lnSpc>
                <a:spcPct val="110000"/>
              </a:lnSpc>
              <a:spcBef>
                <a:spcPts val="0"/>
              </a:spcBef>
              <a:buFont typeface="Symbol" panose="05050102010706020507" pitchFamily="18" charset="2"/>
              <a:buChar char=""/>
            </a:pPr>
            <a:r>
              <a:rPr lang="en-US" sz="1800" dirty="0">
                <a:solidFill>
                  <a:srgbClr val="0070C0"/>
                </a:solidFill>
                <a:effectLst/>
                <a:ea typeface="Calibri" panose="020F0502020204030204" pitchFamily="34" charset="0"/>
              </a:rPr>
              <a:t>Future business engagement may be impacted</a:t>
            </a:r>
            <a:endParaRPr lang="en-CA" sz="1800" dirty="0">
              <a:solidFill>
                <a:srgbClr val="0070C0"/>
              </a:solidFill>
              <a:effectLst/>
              <a:ea typeface="Times New Roman" panose="02020603050405020304" pitchFamily="18" charset="0"/>
            </a:endParaRPr>
          </a:p>
          <a:p>
            <a:pPr marL="809625" lvl="0" indent="-342900">
              <a:lnSpc>
                <a:spcPct val="110000"/>
              </a:lnSpc>
              <a:spcBef>
                <a:spcPts val="0"/>
              </a:spcBef>
              <a:buFont typeface="Symbol" panose="05050102010706020507" pitchFamily="18" charset="2"/>
              <a:buChar char=""/>
            </a:pPr>
            <a:r>
              <a:rPr lang="en-US" sz="1800" dirty="0">
                <a:solidFill>
                  <a:srgbClr val="0070C0"/>
                </a:solidFill>
                <a:effectLst/>
                <a:ea typeface="Calibri" panose="020F0502020204030204" pitchFamily="34" charset="0"/>
              </a:rPr>
              <a:t>Legal action</a:t>
            </a:r>
            <a:endParaRPr lang="en-CA" sz="1800" dirty="0">
              <a:solidFill>
                <a:srgbClr val="0070C0"/>
              </a:solidFill>
              <a:effectLst/>
              <a:ea typeface="Times New Roman" panose="02020603050405020304" pitchFamily="18" charset="0"/>
            </a:endParaRPr>
          </a:p>
          <a:p>
            <a:pPr marL="809625" lvl="0" indent="-342900">
              <a:lnSpc>
                <a:spcPct val="110000"/>
              </a:lnSpc>
              <a:spcBef>
                <a:spcPts val="0"/>
              </a:spcBef>
              <a:buFont typeface="Symbol" panose="05050102010706020507" pitchFamily="18" charset="2"/>
              <a:buChar char=""/>
            </a:pPr>
            <a:r>
              <a:rPr lang="en-US" sz="1800" dirty="0">
                <a:solidFill>
                  <a:srgbClr val="0070C0"/>
                </a:solidFill>
                <a:effectLst/>
                <a:ea typeface="Calibri" panose="020F0502020204030204" pitchFamily="34" charset="0"/>
              </a:rPr>
              <a:t>Any other actions to reconcile as needed</a:t>
            </a:r>
            <a:endParaRPr lang="en-CA" sz="1800" dirty="0">
              <a:solidFill>
                <a:srgbClr val="0070C0"/>
              </a:solidFill>
              <a:effectLst/>
              <a:ea typeface="Times New Roman" panose="02020603050405020304" pitchFamily="18" charset="0"/>
            </a:endParaRPr>
          </a:p>
          <a:p>
            <a:endParaRPr lang="en-US" dirty="0"/>
          </a:p>
        </p:txBody>
      </p:sp>
    </p:spTree>
    <p:extLst>
      <p:ext uri="{BB962C8B-B14F-4D97-AF65-F5344CB8AC3E}">
        <p14:creationId xmlns:p14="http://schemas.microsoft.com/office/powerpoint/2010/main" val="729535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AE777-2165-4E56-9060-9A2B3AD92B9D}"/>
              </a:ext>
            </a:extLst>
          </p:cNvPr>
          <p:cNvSpPr>
            <a:spLocks noGrp="1"/>
          </p:cNvSpPr>
          <p:nvPr>
            <p:ph type="title"/>
          </p:nvPr>
        </p:nvSpPr>
        <p:spPr>
          <a:xfrm>
            <a:off x="540000" y="204198"/>
            <a:ext cx="11156700" cy="684076"/>
          </a:xfrm>
        </p:spPr>
        <p:txBody>
          <a:bodyPr/>
          <a:lstStyle/>
          <a:p>
            <a:r>
              <a:rPr lang="en-US" dirty="0"/>
              <a:t>Supplier Quality Requirements</a:t>
            </a:r>
          </a:p>
        </p:txBody>
      </p:sp>
      <p:sp>
        <p:nvSpPr>
          <p:cNvPr id="3" name="Content Placeholder 2">
            <a:extLst>
              <a:ext uri="{FF2B5EF4-FFF2-40B4-BE49-F238E27FC236}">
                <a16:creationId xmlns:a16="http://schemas.microsoft.com/office/drawing/2014/main" id="{DA17A713-5D51-4963-A74A-F5F01F87827E}"/>
              </a:ext>
            </a:extLst>
          </p:cNvPr>
          <p:cNvSpPr>
            <a:spLocks noGrp="1"/>
          </p:cNvSpPr>
          <p:nvPr>
            <p:ph idx="1"/>
          </p:nvPr>
        </p:nvSpPr>
        <p:spPr>
          <a:xfrm>
            <a:off x="540000" y="1010194"/>
            <a:ext cx="11156700" cy="5565231"/>
          </a:xfrm>
        </p:spPr>
        <p:txBody>
          <a:bodyPr>
            <a:normAutofit fontScale="92500" lnSpcReduction="20000"/>
          </a:bodyPr>
          <a:lstStyle/>
          <a:p>
            <a:pPr marL="342900" lvl="0" indent="-342900">
              <a:buFont typeface="+mj-lt"/>
              <a:buAutoNum type="arabicPeriod" startAt="14"/>
            </a:pPr>
            <a:r>
              <a:rPr lang="en-CA" b="1" u="sng" dirty="0"/>
              <a:t>PART APPROVAL PROCESS</a:t>
            </a:r>
          </a:p>
          <a:p>
            <a:pPr marL="357188" indent="0">
              <a:spcBef>
                <a:spcPts val="1200"/>
              </a:spcBef>
              <a:spcAft>
                <a:spcPts val="600"/>
              </a:spcAft>
              <a:buNone/>
            </a:pPr>
            <a:r>
              <a:rPr lang="en-CA" sz="1700" dirty="0">
                <a:solidFill>
                  <a:srgbClr val="0070C0"/>
                </a:solidFill>
                <a:effectLst/>
                <a:ea typeface="Calibri" panose="020F0502020204030204" pitchFamily="34" charset="0"/>
                <a:cs typeface="Times New Roman" panose="02020603050405020304" pitchFamily="18" charset="0"/>
              </a:rPr>
              <a:t>Part approval processes may be utilized to evaluate risk, critical to quality attributes, adherence to specifications, and customer or regulatory requirements. </a:t>
            </a:r>
            <a:r>
              <a:rPr lang="en-CA" sz="1700" dirty="0">
                <a:solidFill>
                  <a:srgbClr val="0070C0"/>
                </a:solidFill>
                <a:effectLst/>
                <a:ea typeface="Calibri" panose="020F0502020204030204" pitchFamily="34" charset="0"/>
              </a:rPr>
              <a:t>The part approval method will be defined at the time of quoting, when required.</a:t>
            </a:r>
            <a:endParaRPr lang="en-CA" sz="1700" dirty="0">
              <a:solidFill>
                <a:srgbClr val="0070C0"/>
              </a:solidFill>
              <a:effectLst/>
              <a:ea typeface="Times New Roman" panose="02020603050405020304" pitchFamily="18" charset="0"/>
            </a:endParaRPr>
          </a:p>
          <a:p>
            <a:pPr marL="357188" indent="0">
              <a:spcBef>
                <a:spcPts val="1200"/>
              </a:spcBef>
              <a:spcAft>
                <a:spcPts val="600"/>
              </a:spcAft>
              <a:buNone/>
            </a:pPr>
            <a:r>
              <a:rPr lang="en-CA" sz="1700" dirty="0">
                <a:effectLst/>
                <a:ea typeface="Calibri" panose="020F0502020204030204" pitchFamily="34" charset="0"/>
              </a:rPr>
              <a:t>FAI (First Article Inspection)</a:t>
            </a:r>
            <a:endParaRPr lang="en-CA" sz="1700" dirty="0">
              <a:effectLst/>
              <a:ea typeface="Times New Roman" panose="02020603050405020304" pitchFamily="18" charset="0"/>
            </a:endParaRPr>
          </a:p>
          <a:p>
            <a:pPr marL="357188" lvl="0" indent="0">
              <a:spcBef>
                <a:spcPts val="600"/>
              </a:spcBef>
              <a:spcAft>
                <a:spcPts val="600"/>
              </a:spcAft>
              <a:buFont typeface="+mj-lt"/>
              <a:buAutoNum type="alphaLcPeriod"/>
            </a:pPr>
            <a:r>
              <a:rPr lang="en-CA" sz="1700" dirty="0">
                <a:solidFill>
                  <a:srgbClr val="0070C0"/>
                </a:solidFill>
                <a:effectLst/>
                <a:ea typeface="Calibri" panose="020F0502020204030204" pitchFamily="34" charset="0"/>
              </a:rPr>
              <a:t>     A First Article Inspection (FAI), full or partial, may be required from custom or build to print suppliers for new product or for revision change.</a:t>
            </a:r>
            <a:r>
              <a:rPr lang="en-CA" sz="1700" dirty="0">
                <a:solidFill>
                  <a:srgbClr val="0070C0"/>
                </a:solidFill>
                <a:effectLst/>
                <a:ea typeface="Times New Roman" panose="02020603050405020304" pitchFamily="18" charset="0"/>
              </a:rPr>
              <a:t> </a:t>
            </a:r>
          </a:p>
          <a:p>
            <a:pPr marL="357188" indent="0">
              <a:spcBef>
                <a:spcPts val="600"/>
              </a:spcBef>
              <a:spcAft>
                <a:spcPts val="600"/>
              </a:spcAft>
              <a:buNone/>
            </a:pPr>
            <a:r>
              <a:rPr lang="en-CA" sz="1700" dirty="0">
                <a:effectLst/>
                <a:ea typeface="Calibri" panose="020F0502020204030204" pitchFamily="34" charset="0"/>
              </a:rPr>
              <a:t>PPAP (Production Part Approval Process) </a:t>
            </a:r>
            <a:endParaRPr lang="en-CA" sz="1700" dirty="0">
              <a:effectLst/>
              <a:ea typeface="Times New Roman" panose="02020603050405020304" pitchFamily="18" charset="0"/>
            </a:endParaRPr>
          </a:p>
          <a:p>
            <a:pPr marL="700088" lvl="0" indent="-342900">
              <a:spcBef>
                <a:spcPts val="600"/>
              </a:spcBef>
              <a:spcAft>
                <a:spcPts val="600"/>
              </a:spcAft>
              <a:buFont typeface="+mj-lt"/>
              <a:buAutoNum type="alphaLcPeriod" startAt="2"/>
            </a:pPr>
            <a:r>
              <a:rPr lang="en-CA" sz="1700" dirty="0">
                <a:solidFill>
                  <a:srgbClr val="0070C0"/>
                </a:solidFill>
                <a:effectLst/>
                <a:ea typeface="Calibri" panose="020F0502020204030204" pitchFamily="34" charset="0"/>
              </a:rPr>
              <a:t>Creation reserves the right to request a PPAP from the supplier.  Reference C-0003027 - Global Supplier PPAP Forms.</a:t>
            </a:r>
            <a:endParaRPr lang="en-CA" sz="1700" dirty="0">
              <a:solidFill>
                <a:srgbClr val="0070C0"/>
              </a:solidFill>
              <a:effectLst/>
              <a:ea typeface="Times New Roman" panose="02020603050405020304" pitchFamily="18" charset="0"/>
            </a:endParaRPr>
          </a:p>
          <a:p>
            <a:pPr marL="357188" indent="0">
              <a:spcBef>
                <a:spcPts val="600"/>
              </a:spcBef>
              <a:spcAft>
                <a:spcPts val="600"/>
              </a:spcAft>
              <a:buNone/>
            </a:pPr>
            <a:r>
              <a:rPr lang="en-CA" sz="1700" dirty="0">
                <a:solidFill>
                  <a:srgbClr val="0070C0"/>
                </a:solidFill>
                <a:effectLst/>
                <a:ea typeface="Calibri" panose="020F0502020204030204" pitchFamily="34" charset="0"/>
              </a:rPr>
              <a:t>When FAI / PPAP is completed, production shall not be moved from the original location of manufacture without providing notice. If the production is moved to a new location, a new part approval process is required.</a:t>
            </a:r>
            <a:endParaRPr lang="en-CA" sz="1700" dirty="0">
              <a:solidFill>
                <a:srgbClr val="0070C0"/>
              </a:solidFill>
              <a:effectLst/>
              <a:ea typeface="Times New Roman" panose="02020603050405020304" pitchFamily="18" charset="0"/>
            </a:endParaRPr>
          </a:p>
          <a:p>
            <a:pPr marL="342900" lvl="0" indent="-342900">
              <a:spcBef>
                <a:spcPts val="1200"/>
              </a:spcBef>
              <a:spcAft>
                <a:spcPts val="1200"/>
              </a:spcAft>
              <a:buFont typeface="+mj-lt"/>
              <a:buAutoNum type="arabicPeriod" startAt="15"/>
            </a:pPr>
            <a:r>
              <a:rPr lang="en-CA" b="1" u="sng" dirty="0"/>
              <a:t>TRACEABILITY AND IDENTIFICATION</a:t>
            </a:r>
            <a:endParaRPr lang="en-US" dirty="0"/>
          </a:p>
          <a:p>
            <a:pPr marL="357188" indent="0">
              <a:spcBef>
                <a:spcPts val="600"/>
              </a:spcBef>
              <a:spcAft>
                <a:spcPts val="600"/>
              </a:spcAft>
              <a:buNone/>
            </a:pPr>
            <a:r>
              <a:rPr lang="en-CA" sz="1700" dirty="0">
                <a:effectLst/>
                <a:ea typeface="Calibri" panose="020F0502020204030204" pitchFamily="34" charset="0"/>
              </a:rPr>
              <a:t>The organization shall establish and maintain a system that provides traceability of all raw materials, assembly components, and processes throughout product realization that can identify:</a:t>
            </a:r>
            <a:endParaRPr lang="en-CA" sz="1700" dirty="0">
              <a:effectLst/>
              <a:ea typeface="Times New Roman" panose="02020603050405020304" pitchFamily="18" charset="0"/>
            </a:endParaRPr>
          </a:p>
          <a:p>
            <a:pPr marL="714375" lvl="0" indent="-174625">
              <a:buFont typeface="Symbol" panose="05050102010706020507" pitchFamily="18" charset="2"/>
              <a:buChar char=""/>
            </a:pPr>
            <a:r>
              <a:rPr lang="en-CA" sz="1700" dirty="0">
                <a:effectLst/>
                <a:ea typeface="Calibri" panose="020F0502020204030204" pitchFamily="34" charset="0"/>
              </a:rPr>
              <a:t>raw material(s) composition or sourcing </a:t>
            </a:r>
            <a:endParaRPr lang="en-CA" sz="1700" dirty="0">
              <a:effectLst/>
              <a:ea typeface="Times New Roman" panose="02020603050405020304" pitchFamily="18" charset="0"/>
            </a:endParaRPr>
          </a:p>
          <a:p>
            <a:pPr marL="714375" lvl="0" indent="-174625">
              <a:buFont typeface="Symbol" panose="05050102010706020507" pitchFamily="18" charset="2"/>
              <a:buChar char=""/>
            </a:pPr>
            <a:r>
              <a:rPr lang="en-CA" sz="1700" dirty="0">
                <a:effectLst/>
                <a:ea typeface="Calibri" panose="020F0502020204030204" pitchFamily="34" charset="0"/>
              </a:rPr>
              <a:t>the material lot(s) used in the production or assembly of product</a:t>
            </a:r>
            <a:endParaRPr lang="en-CA" sz="1700" dirty="0">
              <a:effectLst/>
              <a:ea typeface="Times New Roman" panose="02020603050405020304" pitchFamily="18" charset="0"/>
            </a:endParaRPr>
          </a:p>
          <a:p>
            <a:pPr marL="714375" lvl="0" indent="-174625">
              <a:buFont typeface="Symbol" panose="05050102010706020507" pitchFamily="18" charset="2"/>
              <a:buChar char=""/>
            </a:pPr>
            <a:r>
              <a:rPr lang="en-CA" sz="1700" dirty="0">
                <a:effectLst/>
                <a:ea typeface="Calibri" panose="020F0502020204030204" pitchFamily="34" charset="0"/>
              </a:rPr>
              <a:t>acceptance records of the production material</a:t>
            </a:r>
            <a:endParaRPr lang="en-CA" sz="1700" dirty="0">
              <a:effectLst/>
              <a:ea typeface="Times New Roman" panose="02020603050405020304" pitchFamily="18" charset="0"/>
            </a:endParaRPr>
          </a:p>
          <a:p>
            <a:pPr marL="714375" lvl="0" indent="-174625">
              <a:buFont typeface="Symbol" panose="05050102010706020507" pitchFamily="18" charset="2"/>
              <a:buChar char=""/>
            </a:pPr>
            <a:r>
              <a:rPr lang="en-CA" sz="1700" dirty="0">
                <a:effectLst/>
                <a:ea typeface="Calibri" panose="020F0502020204030204" pitchFamily="34" charset="0"/>
              </a:rPr>
              <a:t>all product manufactured from a given lot of material</a:t>
            </a:r>
            <a:endParaRPr lang="en-CA" sz="1700" dirty="0">
              <a:effectLst/>
              <a:ea typeface="Times New Roman" panose="02020603050405020304" pitchFamily="18" charset="0"/>
            </a:endParaRPr>
          </a:p>
          <a:p>
            <a:pPr marL="714375" lvl="0" indent="-174625">
              <a:buFont typeface="Symbol" panose="05050102010706020507" pitchFamily="18" charset="2"/>
              <a:buChar char=""/>
            </a:pPr>
            <a:r>
              <a:rPr lang="en-CA" sz="1700" dirty="0">
                <a:effectLst/>
                <a:ea typeface="Calibri" panose="020F0502020204030204" pitchFamily="34" charset="0"/>
              </a:rPr>
              <a:t>Country/Countries of Origin</a:t>
            </a:r>
            <a:endParaRPr lang="en-CA" sz="1700" dirty="0">
              <a:effectLst/>
              <a:ea typeface="Times New Roman" panose="02020603050405020304" pitchFamily="18" charset="0"/>
            </a:endParaRPr>
          </a:p>
          <a:p>
            <a:pPr marL="357188" indent="0">
              <a:spcBef>
                <a:spcPts val="1200"/>
              </a:spcBef>
              <a:buNone/>
            </a:pPr>
            <a:r>
              <a:rPr lang="en-CA" sz="1700" dirty="0">
                <a:effectLst/>
                <a:ea typeface="Calibri" panose="020F0502020204030204" pitchFamily="34" charset="0"/>
              </a:rPr>
              <a:t> </a:t>
            </a:r>
            <a:r>
              <a:rPr lang="en-CA" sz="1700" i="1" dirty="0">
                <a:effectLst/>
                <a:ea typeface="Calibri" panose="020F0502020204030204" pitchFamily="34" charset="0"/>
              </a:rPr>
              <a:t>Duplication of serial numbers for the same product supplied to Creation is prohibited</a:t>
            </a:r>
            <a:endParaRPr lang="en-CA" sz="1700" dirty="0">
              <a:effectLst/>
              <a:ea typeface="Times New Roman" panose="02020603050405020304" pitchFamily="18" charset="0"/>
            </a:endParaRPr>
          </a:p>
          <a:p>
            <a:endParaRPr lang="en-US" dirty="0"/>
          </a:p>
        </p:txBody>
      </p:sp>
    </p:spTree>
    <p:extLst>
      <p:ext uri="{BB962C8B-B14F-4D97-AF65-F5344CB8AC3E}">
        <p14:creationId xmlns:p14="http://schemas.microsoft.com/office/powerpoint/2010/main" val="2206245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1DC56-623F-4490-B0BA-2403FFD5FE93}"/>
              </a:ext>
            </a:extLst>
          </p:cNvPr>
          <p:cNvSpPr>
            <a:spLocks noGrp="1"/>
          </p:cNvSpPr>
          <p:nvPr>
            <p:ph type="title"/>
          </p:nvPr>
        </p:nvSpPr>
        <p:spPr>
          <a:xfrm>
            <a:off x="540000" y="282575"/>
            <a:ext cx="11156700" cy="684076"/>
          </a:xfrm>
        </p:spPr>
        <p:txBody>
          <a:bodyPr/>
          <a:lstStyle/>
          <a:p>
            <a:r>
              <a:rPr lang="en-US" dirty="0"/>
              <a:t>Supplier Quality Requirements</a:t>
            </a:r>
          </a:p>
        </p:txBody>
      </p:sp>
      <p:sp>
        <p:nvSpPr>
          <p:cNvPr id="3" name="Content Placeholder 2">
            <a:extLst>
              <a:ext uri="{FF2B5EF4-FFF2-40B4-BE49-F238E27FC236}">
                <a16:creationId xmlns:a16="http://schemas.microsoft.com/office/drawing/2014/main" id="{41A81324-88AD-4785-AEE9-FC509AE9D19C}"/>
              </a:ext>
            </a:extLst>
          </p:cNvPr>
          <p:cNvSpPr>
            <a:spLocks noGrp="1"/>
          </p:cNvSpPr>
          <p:nvPr>
            <p:ph idx="1"/>
          </p:nvPr>
        </p:nvSpPr>
        <p:spPr>
          <a:xfrm>
            <a:off x="540000" y="1105989"/>
            <a:ext cx="11156700" cy="5469436"/>
          </a:xfrm>
        </p:spPr>
        <p:txBody>
          <a:bodyPr>
            <a:normAutofit fontScale="92500" lnSpcReduction="10000"/>
          </a:bodyPr>
          <a:lstStyle/>
          <a:p>
            <a:pPr marL="342900" lvl="0" indent="-342900">
              <a:buFont typeface="+mj-lt"/>
              <a:buAutoNum type="arabicPeriod" startAt="15"/>
            </a:pPr>
            <a:r>
              <a:rPr lang="en-CA" b="1" u="sng" dirty="0"/>
              <a:t>TRACEABILITY AND IDENTIFICATION – </a:t>
            </a:r>
            <a:r>
              <a:rPr lang="en-CA" b="1" u="sng" dirty="0">
                <a:highlight>
                  <a:srgbClr val="FFFF00"/>
                </a:highlight>
              </a:rPr>
              <a:t>Continued</a:t>
            </a:r>
          </a:p>
          <a:p>
            <a:pPr marL="341313" indent="0">
              <a:buNone/>
            </a:pPr>
            <a:r>
              <a:rPr lang="en-CA" dirty="0">
                <a:solidFill>
                  <a:schemeClr val="tx2">
                    <a:lumMod val="75000"/>
                  </a:schemeClr>
                </a:solidFill>
              </a:rPr>
              <a:t>The traceability system shall maintain current revision, specification, and quality requirements from raw material through finalized product for all materials, components and processes used by Creation, our customers and its suppliers. Serialized parts / assemblies and detail parts used in assemblies shall be traceable to the manufacturing lot(s) in which they were produced, as well as the material(s) used to produce them. This may also include any specific customer traceability requirements. </a:t>
            </a:r>
            <a:endParaRPr lang="en-US" dirty="0">
              <a:solidFill>
                <a:schemeClr val="tx2">
                  <a:lumMod val="75000"/>
                </a:schemeClr>
              </a:solidFill>
            </a:endParaRPr>
          </a:p>
          <a:p>
            <a:pPr marL="341313" indent="0">
              <a:buNone/>
            </a:pPr>
            <a:r>
              <a:rPr lang="en-CA" dirty="0">
                <a:effectLst/>
                <a:ea typeface="Calibri" panose="020F0502020204030204" pitchFamily="34" charset="0"/>
              </a:rPr>
              <a:t>Labeling and identification requirements shall be in accordance with C-0003229 – Supplier Shipment Label Requirement.</a:t>
            </a:r>
          </a:p>
          <a:p>
            <a:pPr marL="342900" lvl="0" indent="-342900">
              <a:buFont typeface="+mj-lt"/>
              <a:buAutoNum type="arabicPeriod" startAt="16"/>
            </a:pPr>
            <a:r>
              <a:rPr lang="en-CA" b="1" u="sng" dirty="0"/>
              <a:t>COUNTERFEIT PREVENTION – </a:t>
            </a:r>
            <a:r>
              <a:rPr lang="en-CA" b="1" u="sng" dirty="0">
                <a:highlight>
                  <a:srgbClr val="FFFF00"/>
                </a:highlight>
              </a:rPr>
              <a:t>New Section</a:t>
            </a:r>
          </a:p>
          <a:p>
            <a:pPr marL="357188" indent="0">
              <a:spcBef>
                <a:spcPts val="600"/>
              </a:spcBef>
              <a:spcAft>
                <a:spcPts val="600"/>
              </a:spcAft>
              <a:buNone/>
            </a:pPr>
            <a:r>
              <a:rPr lang="en-CA" sz="1700" dirty="0">
                <a:solidFill>
                  <a:srgbClr val="0070C0"/>
                </a:solidFill>
                <a:effectLst/>
                <a:ea typeface="Calibri" panose="020F0502020204030204" pitchFamily="34" charset="0"/>
                <a:cs typeface="Times New Roman" panose="02020603050405020304" pitchFamily="18" charset="0"/>
              </a:rPr>
              <a:t>Supplier shall perform control and verification activities to prevent the use and introduction of any counterfeit product, electronic or otherwise, in methods that align with standard industry guidelines. The s</a:t>
            </a:r>
            <a:r>
              <a:rPr lang="en-US" sz="1700" dirty="0">
                <a:solidFill>
                  <a:srgbClr val="0070C0"/>
                </a:solidFill>
                <a:effectLst/>
                <a:ea typeface="Times New Roman" panose="02020603050405020304" pitchFamily="18" charset="0"/>
              </a:rPr>
              <a:t>upplier shall not deliver counterfeit product or materials to Creation Technologies.</a:t>
            </a:r>
            <a:endParaRPr lang="en-CA" sz="1700" dirty="0">
              <a:solidFill>
                <a:srgbClr val="0070C0"/>
              </a:solidFill>
              <a:effectLst/>
              <a:ea typeface="Times New Roman" panose="02020603050405020304" pitchFamily="18" charset="0"/>
            </a:endParaRPr>
          </a:p>
          <a:p>
            <a:pPr marL="357188" indent="0">
              <a:spcBef>
                <a:spcPts val="600"/>
              </a:spcBef>
              <a:spcAft>
                <a:spcPts val="600"/>
              </a:spcAft>
              <a:buNone/>
            </a:pPr>
            <a:r>
              <a:rPr lang="en-US" sz="1700" dirty="0">
                <a:solidFill>
                  <a:srgbClr val="0070C0"/>
                </a:solidFill>
                <a:effectLst/>
                <a:ea typeface="Times New Roman" panose="02020603050405020304" pitchFamily="18" charset="0"/>
              </a:rPr>
              <a:t>Supplier shall immediately notify Creation of any issues related to counterfeit materials. When requested, supplier shall provide OEM documentation that authenticates traceability of the affected items to the applicable OEM. Product or material shall not be acquired from independent distributors or brokers unless approved in advance in writing by Creation.</a:t>
            </a:r>
            <a:endParaRPr lang="en-CA" sz="1700" dirty="0">
              <a:solidFill>
                <a:srgbClr val="0070C0"/>
              </a:solidFill>
              <a:effectLst/>
              <a:ea typeface="Times New Roman" panose="02020603050405020304" pitchFamily="18" charset="0"/>
            </a:endParaRPr>
          </a:p>
          <a:p>
            <a:pPr marL="357188" indent="0">
              <a:spcBef>
                <a:spcPts val="600"/>
              </a:spcBef>
              <a:spcAft>
                <a:spcPts val="600"/>
              </a:spcAft>
              <a:buNone/>
            </a:pPr>
            <a:r>
              <a:rPr lang="en-US" sz="1700" dirty="0">
                <a:solidFill>
                  <a:srgbClr val="0070C0"/>
                </a:solidFill>
                <a:effectLst/>
                <a:ea typeface="Times New Roman" panose="02020603050405020304" pitchFamily="18" charset="0"/>
              </a:rPr>
              <a:t>In the event that material delivered constitutes or includes Counterfeit material, the supplier shall, at their expense, promptly replace, remove, support field recall efforts, evaluate such material, or any other action required to address and resolve the discrepancy and provide genuine conforming material to Creation. The measures contained in this paragraph are in addition to any actions Creation may impose under the provisions of this document or the Terms and Conditions. The supplier shall be accountable for cost to Creation or our customer(s) as a result of delivered counterfeit material. Reference Section 13 for additional information.</a:t>
            </a:r>
            <a:endParaRPr lang="en-CA" sz="1700" dirty="0">
              <a:solidFill>
                <a:srgbClr val="0070C0"/>
              </a:solidFill>
              <a:effectLst/>
              <a:ea typeface="Times New Roman" panose="02020603050405020304" pitchFamily="18" charset="0"/>
            </a:endParaRPr>
          </a:p>
          <a:p>
            <a:pPr marL="357188" indent="0">
              <a:spcBef>
                <a:spcPts val="600"/>
              </a:spcBef>
              <a:spcAft>
                <a:spcPts val="600"/>
              </a:spcAft>
              <a:buNone/>
            </a:pPr>
            <a:r>
              <a:rPr lang="en-US" sz="1700" dirty="0">
                <a:solidFill>
                  <a:srgbClr val="0070C0"/>
                </a:solidFill>
                <a:effectLst/>
                <a:ea typeface="Times New Roman" panose="02020603050405020304" pitchFamily="18" charset="0"/>
              </a:rPr>
              <a:t>Parts provided by a non-franchised distributor must be new, in original manufacturer’s packaging, and have been stored according to manufacturer’s recommendation(s).</a:t>
            </a:r>
            <a:r>
              <a:rPr lang="en-US" sz="1700" i="1" dirty="0">
                <a:solidFill>
                  <a:srgbClr val="0070C0"/>
                </a:solidFill>
                <a:effectLst/>
                <a:ea typeface="Times New Roman" panose="02020603050405020304" pitchFamily="18" charset="0"/>
              </a:rPr>
              <a:t> </a:t>
            </a:r>
            <a:r>
              <a:rPr lang="en-US" sz="1700" dirty="0">
                <a:solidFill>
                  <a:srgbClr val="0070C0"/>
                </a:solidFill>
                <a:effectLst/>
                <a:ea typeface="Times New Roman" panose="02020603050405020304" pitchFamily="18" charset="0"/>
              </a:rPr>
              <a:t>Packaging shall be as specified on the purchase order.</a:t>
            </a:r>
            <a:endParaRPr lang="en-CA" sz="1700" dirty="0">
              <a:solidFill>
                <a:srgbClr val="0070C0"/>
              </a:solidFill>
              <a:effectLst/>
              <a:ea typeface="Times New Roman" panose="02020603050405020304" pitchFamily="18" charset="0"/>
            </a:endParaRPr>
          </a:p>
          <a:p>
            <a:pPr marL="357188" indent="0">
              <a:spcBef>
                <a:spcPts val="600"/>
              </a:spcBef>
              <a:spcAft>
                <a:spcPts val="600"/>
              </a:spcAft>
              <a:buNone/>
            </a:pPr>
            <a:r>
              <a:rPr lang="en-US" sz="1700" dirty="0">
                <a:solidFill>
                  <a:srgbClr val="0070C0"/>
                </a:solidFill>
                <a:effectLst/>
                <a:ea typeface="Times New Roman" panose="02020603050405020304" pitchFamily="18" charset="0"/>
              </a:rPr>
              <a:t>The supplier shall enforce the counterfeit prevention measures outlined in this paragraph with sub-tier suppliers.</a:t>
            </a:r>
            <a:endParaRPr lang="en-CA" sz="1700" dirty="0">
              <a:solidFill>
                <a:srgbClr val="0070C0"/>
              </a:solidFill>
              <a:effectLst/>
              <a:ea typeface="Times New Roman" panose="02020603050405020304" pitchFamily="18" charset="0"/>
            </a:endParaRPr>
          </a:p>
          <a:p>
            <a:pPr marL="342900" lvl="0" indent="-342900">
              <a:buFont typeface="+mj-lt"/>
              <a:buAutoNum type="arabicPeriod" startAt="16"/>
            </a:pPr>
            <a:endParaRPr lang="en-CA" b="1" u="sng" dirty="0"/>
          </a:p>
          <a:p>
            <a:pPr marL="342900" lvl="0" indent="-342900">
              <a:buFont typeface="+mj-lt"/>
              <a:buAutoNum type="arabicPeriod" startAt="16"/>
            </a:pPr>
            <a:endParaRPr lang="en-CA" b="1" u="sng" dirty="0"/>
          </a:p>
          <a:p>
            <a:pPr marL="342900" lvl="0" indent="-342900">
              <a:buFont typeface="+mj-lt"/>
              <a:buAutoNum type="arabicPeriod" startAt="16"/>
            </a:pPr>
            <a:endParaRPr lang="en-CA" b="1" u="sng" dirty="0"/>
          </a:p>
          <a:p>
            <a:pPr marL="357188" indent="-342900">
              <a:buFont typeface="+mj-lt"/>
              <a:buAutoNum type="arabicPeriod" startAt="16"/>
            </a:pPr>
            <a:endParaRPr lang="en-CA" dirty="0">
              <a:effectLst/>
              <a:ea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735888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5FF29-2B06-4705-41C6-14B97104DFA9}"/>
              </a:ext>
            </a:extLst>
          </p:cNvPr>
          <p:cNvSpPr>
            <a:spLocks noGrp="1"/>
          </p:cNvSpPr>
          <p:nvPr>
            <p:ph type="title"/>
          </p:nvPr>
        </p:nvSpPr>
        <p:spPr>
          <a:xfrm>
            <a:off x="540000" y="282575"/>
            <a:ext cx="11156700" cy="623116"/>
          </a:xfrm>
        </p:spPr>
        <p:txBody>
          <a:bodyPr/>
          <a:lstStyle/>
          <a:p>
            <a:r>
              <a:rPr lang="en-US" dirty="0"/>
              <a:t>Supplier Quality Requirements</a:t>
            </a:r>
            <a:endParaRPr lang="en-CA" dirty="0"/>
          </a:p>
        </p:txBody>
      </p:sp>
      <p:sp>
        <p:nvSpPr>
          <p:cNvPr id="3" name="Content Placeholder 2">
            <a:extLst>
              <a:ext uri="{FF2B5EF4-FFF2-40B4-BE49-F238E27FC236}">
                <a16:creationId xmlns:a16="http://schemas.microsoft.com/office/drawing/2014/main" id="{AB18C6F1-44CD-501B-B849-B16A6C24CC20}"/>
              </a:ext>
            </a:extLst>
          </p:cNvPr>
          <p:cNvSpPr>
            <a:spLocks noGrp="1"/>
          </p:cNvSpPr>
          <p:nvPr>
            <p:ph idx="1"/>
          </p:nvPr>
        </p:nvSpPr>
        <p:spPr>
          <a:xfrm>
            <a:off x="540000" y="1271451"/>
            <a:ext cx="11156700" cy="5381897"/>
          </a:xfrm>
        </p:spPr>
        <p:txBody>
          <a:bodyPr>
            <a:normAutofit/>
          </a:bodyPr>
          <a:lstStyle/>
          <a:p>
            <a:pPr marL="342900" marR="0" lvl="0" indent="-342900" algn="l" defTabSz="914400" rtl="0" eaLnBrk="1" fontAlgn="auto" latinLnBrk="0" hangingPunct="1">
              <a:lnSpc>
                <a:spcPct val="90000"/>
              </a:lnSpc>
              <a:spcBef>
                <a:spcPts val="1000"/>
              </a:spcBef>
              <a:spcAft>
                <a:spcPts val="0"/>
              </a:spcAft>
              <a:buClr>
                <a:srgbClr val="5C93AE"/>
              </a:buClr>
              <a:buSzPct val="72000"/>
              <a:buFont typeface="+mj-lt"/>
              <a:buAutoNum type="arabicPeriod" startAt="17"/>
              <a:tabLst/>
              <a:defRPr/>
            </a:pPr>
            <a:r>
              <a:rPr lang="en-CA" b="1" u="sng" dirty="0">
                <a:solidFill>
                  <a:srgbClr val="3F3F3F"/>
                </a:solidFill>
                <a:latin typeface="Calibri" panose="020F0502020204030204"/>
              </a:rPr>
              <a:t>DFARS – SPECIALTY METALS – </a:t>
            </a:r>
            <a:r>
              <a:rPr lang="en-CA" b="1" u="sng" dirty="0">
                <a:solidFill>
                  <a:srgbClr val="3F3F3F"/>
                </a:solidFill>
                <a:highlight>
                  <a:srgbClr val="FFFF00"/>
                </a:highlight>
                <a:latin typeface="Calibri" panose="020F0502020204030204"/>
              </a:rPr>
              <a:t>New Section</a:t>
            </a:r>
          </a:p>
          <a:p>
            <a:pPr marL="357188" indent="0">
              <a:spcAft>
                <a:spcPts val="600"/>
              </a:spcAft>
              <a:buClr>
                <a:srgbClr val="5C93AE"/>
              </a:buClr>
              <a:buNone/>
              <a:defRPr/>
            </a:pPr>
            <a:r>
              <a:rPr lang="en-US" sz="1800" dirty="0">
                <a:solidFill>
                  <a:srgbClr val="0070C0"/>
                </a:solidFill>
                <a:effectLst/>
                <a:ea typeface="Times New Roman" panose="02020603050405020304" pitchFamily="18" charset="0"/>
              </a:rPr>
              <a:t>Components for defense industry defined with quality type AS9100 on the purchase order must comply with DFARS 252.225-7014, preference for domestic specialty metals, Alt I. Specialty metals is defined as including Titanium or Stainless Steel. Raw material must be melted in the United States (U.S.) or a Qualifying Country. Procuring raw material from a mill in the U.S. or Qualifying Country, does not guarantee its conformance to DFARS 252.225-7014. Supplier is to verify the sub-tier supplier’s conformance via their Raw Material C of C and/or C of A.</a:t>
            </a:r>
          </a:p>
          <a:p>
            <a:pPr marL="342900" marR="0" lvl="0" indent="-342900" algn="l" defTabSz="914400" rtl="0" eaLnBrk="1" fontAlgn="auto" latinLnBrk="0" hangingPunct="1">
              <a:lnSpc>
                <a:spcPct val="90000"/>
              </a:lnSpc>
              <a:spcBef>
                <a:spcPts val="1000"/>
              </a:spcBef>
              <a:spcAft>
                <a:spcPts val="0"/>
              </a:spcAft>
              <a:buClr>
                <a:srgbClr val="5C93AE"/>
              </a:buClr>
              <a:buSzPct val="75000"/>
              <a:buFont typeface="+mj-lt"/>
              <a:buAutoNum type="arabicPeriod" startAt="18"/>
              <a:tabLst/>
              <a:defRPr/>
            </a:pPr>
            <a:r>
              <a:rPr lang="en-US" b="1" u="sng" dirty="0">
                <a:solidFill>
                  <a:srgbClr val="3F3F3F"/>
                </a:solidFill>
                <a:latin typeface="Calibri" panose="020F0502020204030204"/>
              </a:rPr>
              <a:t>SUPPLIER EVALUATION &amp; APPROVAL</a:t>
            </a:r>
            <a:endParaRPr kumimoji="0" lang="en-US" b="0" i="0" u="none" strike="noStrike" kern="1200" cap="none" spc="0" normalizeH="0" baseline="0" noProof="0" dirty="0">
              <a:ln>
                <a:noFill/>
              </a:ln>
              <a:solidFill>
                <a:srgbClr val="3F3F3F"/>
              </a:solidFill>
              <a:effectLst/>
              <a:uLnTx/>
              <a:uFillTx/>
              <a:latin typeface="Calibri" panose="020F0502020204030204"/>
              <a:ea typeface="+mn-ea"/>
              <a:cs typeface="+mn-cs"/>
            </a:endParaRPr>
          </a:p>
          <a:p>
            <a:pPr marL="357188" indent="0">
              <a:spcBef>
                <a:spcPts val="600"/>
              </a:spcBef>
              <a:spcAft>
                <a:spcPts val="600"/>
              </a:spcAft>
              <a:buNone/>
            </a:pPr>
            <a:r>
              <a:rPr lang="en-CA" sz="1800" dirty="0">
                <a:solidFill>
                  <a:srgbClr val="0070C0"/>
                </a:solidFill>
                <a:effectLst/>
                <a:ea typeface="Calibri" panose="020F0502020204030204" pitchFamily="34" charset="0"/>
              </a:rPr>
              <a:t>The objective of supplier evaluation is to assess a supplier’s facility, process management and controls, manufacturing capability, quality management system, risk, or any other element to determine business system maturity and the supplier’s ability to meet Creation’s or it’s customer’s requirements. Supplier evaluation is intended to be comprehensive and could include all major facets of the business relationship with the supplier and Creation. </a:t>
            </a:r>
            <a:endParaRPr lang="en-CA" sz="1800" dirty="0">
              <a:solidFill>
                <a:srgbClr val="0070C0"/>
              </a:solidFill>
              <a:effectLst/>
              <a:ea typeface="Times New Roman" panose="02020603050405020304" pitchFamily="18" charset="0"/>
            </a:endParaRPr>
          </a:p>
          <a:p>
            <a:pPr marL="357188" indent="0">
              <a:spcBef>
                <a:spcPts val="600"/>
              </a:spcBef>
              <a:spcAft>
                <a:spcPts val="600"/>
              </a:spcAft>
              <a:buNone/>
            </a:pPr>
            <a:r>
              <a:rPr lang="en-CA" sz="1800" dirty="0">
                <a:solidFill>
                  <a:srgbClr val="0070C0"/>
                </a:solidFill>
                <a:effectLst/>
                <a:ea typeface="Calibri" panose="020F0502020204030204" pitchFamily="34" charset="0"/>
              </a:rPr>
              <a:t>Evaluation documents are located on the Creation Supplier Website and shall be completed by the supplier when required by Creation. </a:t>
            </a:r>
            <a:endParaRPr lang="en-CA" sz="1800" dirty="0">
              <a:solidFill>
                <a:srgbClr val="0070C0"/>
              </a:solidFill>
              <a:effectLst/>
              <a:ea typeface="Times New Roman" panose="02020603050405020304" pitchFamily="18" charset="0"/>
            </a:endParaRPr>
          </a:p>
          <a:p>
            <a:pPr marL="357188" indent="0">
              <a:spcBef>
                <a:spcPts val="600"/>
              </a:spcBef>
              <a:buNone/>
            </a:pPr>
            <a:r>
              <a:rPr lang="en-US" sz="1800" dirty="0">
                <a:solidFill>
                  <a:srgbClr val="0070C0"/>
                </a:solidFill>
                <a:effectLst/>
                <a:ea typeface="Times New Roman" panose="02020603050405020304" pitchFamily="18" charset="0"/>
              </a:rPr>
              <a:t>If additional actions are required from the supplier prior to approval or re-approval, a Development Plan or the Focus Supplier Improvement program may be initiated.</a:t>
            </a:r>
            <a:r>
              <a:rPr lang="en-CA" sz="1800" dirty="0">
                <a:solidFill>
                  <a:srgbClr val="0070C0"/>
                </a:solidFill>
                <a:effectLst/>
                <a:ea typeface="Calibri" panose="020F0502020204030204" pitchFamily="34" charset="0"/>
              </a:rPr>
              <a:t>  A follow-up evaluation may be conducted as required by Creation. </a:t>
            </a:r>
            <a:endParaRPr lang="en-CA" sz="1800" dirty="0">
              <a:solidFill>
                <a:srgbClr val="0070C0"/>
              </a:solidFill>
              <a:effectLst/>
              <a:ea typeface="Times New Roman" panose="02020603050405020304" pitchFamily="18" charset="0"/>
            </a:endParaRPr>
          </a:p>
          <a:p>
            <a:pPr>
              <a:spcBef>
                <a:spcPts val="600"/>
              </a:spcBef>
            </a:pPr>
            <a:endParaRPr lang="en-CA" sz="1800" dirty="0">
              <a:effectLst/>
              <a:latin typeface="Arial" panose="020B0604020202020204" pitchFamily="34" charset="0"/>
              <a:ea typeface="Times New Roman" panose="02020603050405020304" pitchFamily="18" charset="0"/>
            </a:endParaRPr>
          </a:p>
          <a:p>
            <a:pPr marL="0" indent="0">
              <a:buNone/>
            </a:pPr>
            <a:endParaRPr lang="en-CA" dirty="0"/>
          </a:p>
        </p:txBody>
      </p:sp>
    </p:spTree>
    <p:extLst>
      <p:ext uri="{BB962C8B-B14F-4D97-AF65-F5344CB8AC3E}">
        <p14:creationId xmlns:p14="http://schemas.microsoft.com/office/powerpoint/2010/main" val="3703135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5FF29-2B06-4705-41C6-14B97104DFA9}"/>
              </a:ext>
            </a:extLst>
          </p:cNvPr>
          <p:cNvSpPr>
            <a:spLocks noGrp="1"/>
          </p:cNvSpPr>
          <p:nvPr>
            <p:ph type="title"/>
          </p:nvPr>
        </p:nvSpPr>
        <p:spPr>
          <a:xfrm>
            <a:off x="540000" y="282575"/>
            <a:ext cx="11156700" cy="623116"/>
          </a:xfrm>
        </p:spPr>
        <p:txBody>
          <a:bodyPr/>
          <a:lstStyle/>
          <a:p>
            <a:r>
              <a:rPr lang="en-US" dirty="0"/>
              <a:t>Supplier Quality Requirements</a:t>
            </a:r>
            <a:endParaRPr lang="en-CA" dirty="0"/>
          </a:p>
        </p:txBody>
      </p:sp>
      <p:sp>
        <p:nvSpPr>
          <p:cNvPr id="3" name="Content Placeholder 2">
            <a:extLst>
              <a:ext uri="{FF2B5EF4-FFF2-40B4-BE49-F238E27FC236}">
                <a16:creationId xmlns:a16="http://schemas.microsoft.com/office/drawing/2014/main" id="{AB18C6F1-44CD-501B-B849-B16A6C24CC20}"/>
              </a:ext>
            </a:extLst>
          </p:cNvPr>
          <p:cNvSpPr>
            <a:spLocks noGrp="1"/>
          </p:cNvSpPr>
          <p:nvPr>
            <p:ph idx="1"/>
          </p:nvPr>
        </p:nvSpPr>
        <p:spPr>
          <a:xfrm>
            <a:off x="540000" y="1071155"/>
            <a:ext cx="11156700" cy="5695406"/>
          </a:xfrm>
        </p:spPr>
        <p:txBody>
          <a:bodyPr>
            <a:normAutofit fontScale="92500" lnSpcReduction="10000"/>
          </a:bodyPr>
          <a:lstStyle/>
          <a:p>
            <a:pPr marL="342900" marR="0" lvl="0" indent="-342900" algn="l" defTabSz="914400" rtl="0" eaLnBrk="1" fontAlgn="auto" latinLnBrk="0" hangingPunct="1">
              <a:lnSpc>
                <a:spcPct val="90000"/>
              </a:lnSpc>
              <a:spcBef>
                <a:spcPts val="1000"/>
              </a:spcBef>
              <a:spcAft>
                <a:spcPts val="0"/>
              </a:spcAft>
              <a:buClr>
                <a:srgbClr val="5C93AE"/>
              </a:buClr>
              <a:buSzPct val="72000"/>
              <a:buFont typeface="+mj-lt"/>
              <a:buAutoNum type="arabicPeriod" startAt="19"/>
              <a:tabLst/>
              <a:defRPr/>
            </a:pPr>
            <a:r>
              <a:rPr lang="en-CA" b="1" u="sng" dirty="0">
                <a:solidFill>
                  <a:srgbClr val="3F3F3F"/>
                </a:solidFill>
                <a:latin typeface="Calibri" panose="020F0502020204030204"/>
              </a:rPr>
              <a:t>PERFORMANCE MEASUREMENT AND SUPPLIER SCORECARD</a:t>
            </a:r>
          </a:p>
          <a:p>
            <a:pPr marL="357188" indent="0">
              <a:spcBef>
                <a:spcPts val="600"/>
              </a:spcBef>
              <a:spcAft>
                <a:spcPts val="600"/>
              </a:spcAft>
              <a:buNone/>
            </a:pPr>
            <a:r>
              <a:rPr lang="en-CA" dirty="0">
                <a:solidFill>
                  <a:srgbClr val="0070C0"/>
                </a:solidFill>
                <a:effectLst/>
                <a:ea typeface="Calibri" panose="020F0502020204030204" pitchFamily="34" charset="0"/>
              </a:rPr>
              <a:t>Supplier Scorecards comprised of the primary performance metrics listed below are used to monitor and communicate supplier performance. Poor supplier performance per C-0002929 Supplier Scorecard Performance Metrics may trigger </a:t>
            </a:r>
            <a:r>
              <a:rPr lang="en-US" dirty="0">
                <a:solidFill>
                  <a:srgbClr val="0070C0"/>
                </a:solidFill>
                <a:effectLst/>
                <a:ea typeface="Times New Roman" panose="02020603050405020304" pitchFamily="18" charset="0"/>
              </a:rPr>
              <a:t>the initiation of the Focus Supplier Improvement Program.</a:t>
            </a:r>
            <a:endParaRPr lang="en-CA" dirty="0">
              <a:solidFill>
                <a:srgbClr val="0070C0"/>
              </a:solidFill>
              <a:effectLst/>
              <a:ea typeface="Times New Roman" panose="02020603050405020304" pitchFamily="18" charset="0"/>
            </a:endParaRPr>
          </a:p>
          <a:p>
            <a:pPr marL="357188" indent="0">
              <a:spcBef>
                <a:spcPts val="600"/>
              </a:spcBef>
              <a:spcAft>
                <a:spcPts val="600"/>
              </a:spcAft>
              <a:buNone/>
            </a:pPr>
            <a:r>
              <a:rPr lang="en-CA" dirty="0">
                <a:solidFill>
                  <a:srgbClr val="0070C0"/>
                </a:solidFill>
                <a:effectLst/>
                <a:ea typeface="Calibri" panose="020F0502020204030204" pitchFamily="34" charset="0"/>
              </a:rPr>
              <a:t>Creation may meet periodically with the supplier to review the status and/or improvement of performance metrics. Supplier performance will be a factor in calculating supplier risk to Creation and its Customers.</a:t>
            </a:r>
            <a:endParaRPr lang="en-CA" dirty="0">
              <a:solidFill>
                <a:srgbClr val="0070C0"/>
              </a:solidFill>
              <a:effectLst/>
              <a:ea typeface="Times New Roman" panose="02020603050405020304" pitchFamily="18" charset="0"/>
            </a:endParaRPr>
          </a:p>
          <a:p>
            <a:pPr marL="357188" indent="0">
              <a:spcBef>
                <a:spcPts val="600"/>
              </a:spcBef>
              <a:spcAft>
                <a:spcPts val="600"/>
              </a:spcAft>
              <a:buNone/>
            </a:pPr>
            <a:r>
              <a:rPr lang="en-CA" i="1" spc="50" dirty="0">
                <a:solidFill>
                  <a:srgbClr val="0070C0"/>
                </a:solidFill>
                <a:effectLst/>
                <a:ea typeface="Calibri" panose="020F0502020204030204" pitchFamily="34" charset="0"/>
              </a:rPr>
              <a:t>Primary supplier performance metrics are:</a:t>
            </a:r>
          </a:p>
          <a:p>
            <a:pPr marL="357188" indent="0">
              <a:spcBef>
                <a:spcPts val="600"/>
              </a:spcBef>
              <a:spcAft>
                <a:spcPts val="600"/>
              </a:spcAft>
              <a:buNone/>
            </a:pPr>
            <a:endParaRPr lang="en-CA" sz="1400" i="1" spc="50" dirty="0">
              <a:ea typeface="Calibri" panose="020F0502020204030204" pitchFamily="34" charset="0"/>
            </a:endParaRPr>
          </a:p>
          <a:p>
            <a:pPr marL="357188" indent="0">
              <a:spcBef>
                <a:spcPts val="600"/>
              </a:spcBef>
              <a:spcAft>
                <a:spcPts val="600"/>
              </a:spcAft>
              <a:buNone/>
            </a:pPr>
            <a:endParaRPr lang="en-CA" sz="1400" i="1" spc="50" dirty="0">
              <a:effectLst/>
              <a:ea typeface="Calibri" panose="020F0502020204030204" pitchFamily="34" charset="0"/>
            </a:endParaRPr>
          </a:p>
          <a:p>
            <a:pPr marL="357188" indent="0">
              <a:spcBef>
                <a:spcPts val="600"/>
              </a:spcBef>
              <a:spcAft>
                <a:spcPts val="600"/>
              </a:spcAft>
              <a:buNone/>
            </a:pPr>
            <a:endParaRPr lang="en-CA" sz="1400" i="1" spc="50" dirty="0">
              <a:ea typeface="Calibri" panose="020F0502020204030204" pitchFamily="34" charset="0"/>
            </a:endParaRPr>
          </a:p>
          <a:p>
            <a:pPr marL="357188" indent="0">
              <a:spcBef>
                <a:spcPts val="600"/>
              </a:spcBef>
              <a:spcAft>
                <a:spcPts val="600"/>
              </a:spcAft>
              <a:buNone/>
            </a:pPr>
            <a:endParaRPr lang="en-CA" sz="1400" i="1" spc="50" dirty="0">
              <a:effectLst/>
              <a:ea typeface="Calibri" panose="020F0502020204030204" pitchFamily="34" charset="0"/>
            </a:endParaRPr>
          </a:p>
          <a:p>
            <a:pPr marL="357188" indent="0">
              <a:lnSpc>
                <a:spcPct val="120000"/>
              </a:lnSpc>
              <a:spcBef>
                <a:spcPts val="0"/>
              </a:spcBef>
              <a:buNone/>
            </a:pPr>
            <a:r>
              <a:rPr lang="en-CA" i="1" spc="50" dirty="0">
                <a:solidFill>
                  <a:srgbClr val="0070C0"/>
                </a:solidFill>
                <a:effectLst/>
                <a:ea typeface="Calibri" panose="020F0502020204030204" pitchFamily="34" charset="0"/>
              </a:rPr>
              <a:t>Additional supplier performance metrics may include: </a:t>
            </a:r>
            <a:endParaRPr lang="en-CA" dirty="0">
              <a:solidFill>
                <a:srgbClr val="0070C0"/>
              </a:solidFill>
              <a:effectLst/>
              <a:ea typeface="Times New Roman" panose="02020603050405020304" pitchFamily="18" charset="0"/>
            </a:endParaRPr>
          </a:p>
          <a:p>
            <a:pPr marL="357188" indent="0">
              <a:lnSpc>
                <a:spcPct val="120000"/>
              </a:lnSpc>
              <a:spcBef>
                <a:spcPts val="0"/>
              </a:spcBef>
              <a:buNone/>
            </a:pPr>
            <a:r>
              <a:rPr lang="en-CA" dirty="0">
                <a:solidFill>
                  <a:srgbClr val="0070C0"/>
                </a:solidFill>
                <a:effectLst/>
                <a:ea typeface="Calibri" panose="020F0502020204030204" pitchFamily="34" charset="0"/>
              </a:rPr>
              <a:t>Cost of Poor Supplier Quality (COPSQ)</a:t>
            </a:r>
            <a:endParaRPr lang="en-CA" dirty="0">
              <a:solidFill>
                <a:srgbClr val="0070C0"/>
              </a:solidFill>
              <a:effectLst/>
              <a:ea typeface="Times New Roman" panose="02020603050405020304" pitchFamily="18" charset="0"/>
            </a:endParaRPr>
          </a:p>
          <a:p>
            <a:pPr marL="357188" indent="0">
              <a:lnSpc>
                <a:spcPct val="120000"/>
              </a:lnSpc>
              <a:spcBef>
                <a:spcPts val="0"/>
              </a:spcBef>
              <a:buNone/>
            </a:pPr>
            <a:r>
              <a:rPr lang="en-CA" dirty="0">
                <a:solidFill>
                  <a:srgbClr val="0070C0"/>
                </a:solidFill>
                <a:effectLst/>
                <a:ea typeface="Calibri" panose="020F0502020204030204" pitchFamily="34" charset="0"/>
              </a:rPr>
              <a:t>Supplier Incidents</a:t>
            </a:r>
            <a:endParaRPr lang="en-CA" dirty="0">
              <a:solidFill>
                <a:srgbClr val="0070C0"/>
              </a:solidFill>
              <a:effectLst/>
              <a:ea typeface="Times New Roman" panose="02020603050405020304" pitchFamily="18" charset="0"/>
            </a:endParaRPr>
          </a:p>
          <a:p>
            <a:pPr marL="357188" indent="0">
              <a:lnSpc>
                <a:spcPct val="120000"/>
              </a:lnSpc>
              <a:spcBef>
                <a:spcPts val="0"/>
              </a:spcBef>
              <a:buNone/>
            </a:pPr>
            <a:r>
              <a:rPr lang="en-CA" dirty="0">
                <a:solidFill>
                  <a:srgbClr val="0070C0"/>
                </a:solidFill>
                <a:effectLst/>
                <a:ea typeface="Calibri" panose="020F0502020204030204" pitchFamily="34" charset="0"/>
              </a:rPr>
              <a:t>Customer Service </a:t>
            </a:r>
            <a:endParaRPr lang="en-CA" dirty="0">
              <a:solidFill>
                <a:srgbClr val="0070C0"/>
              </a:solidFill>
              <a:effectLst/>
              <a:ea typeface="Times New Roman" panose="02020603050405020304" pitchFamily="18" charset="0"/>
            </a:endParaRPr>
          </a:p>
          <a:p>
            <a:pPr marL="357188" indent="0">
              <a:lnSpc>
                <a:spcPct val="120000"/>
              </a:lnSpc>
              <a:spcBef>
                <a:spcPts val="0"/>
              </a:spcBef>
              <a:buNone/>
            </a:pPr>
            <a:r>
              <a:rPr lang="en-CA" dirty="0">
                <a:effectLst/>
                <a:ea typeface="Calibri" panose="020F0502020204030204" pitchFamily="34" charset="0"/>
              </a:rPr>
              <a:t>Responsiveness (i.e., PO acknowledgment, complaints, SCAR, RMA, etc.)</a:t>
            </a:r>
            <a:endParaRPr lang="en-CA" dirty="0">
              <a:effectLst/>
              <a:ea typeface="Times New Roman" panose="02020603050405020304" pitchFamily="18" charset="0"/>
            </a:endParaRPr>
          </a:p>
          <a:p>
            <a:pPr marL="357188" indent="0">
              <a:lnSpc>
                <a:spcPct val="120000"/>
              </a:lnSpc>
              <a:spcBef>
                <a:spcPts val="0"/>
              </a:spcBef>
              <a:buNone/>
            </a:pPr>
            <a:r>
              <a:rPr lang="en-CA" dirty="0">
                <a:effectLst/>
                <a:ea typeface="Calibri" panose="020F0502020204030204" pitchFamily="34" charset="0"/>
              </a:rPr>
              <a:t>Cost Reductions and Pricing Initiatives</a:t>
            </a:r>
            <a:endParaRPr lang="en-CA" dirty="0">
              <a:effectLst/>
              <a:ea typeface="Times New Roman" panose="02020603050405020304" pitchFamily="18" charset="0"/>
            </a:endParaRPr>
          </a:p>
          <a:p>
            <a:pPr marL="357188" indent="0">
              <a:lnSpc>
                <a:spcPct val="120000"/>
              </a:lnSpc>
              <a:spcBef>
                <a:spcPts val="0"/>
              </a:spcBef>
              <a:buNone/>
            </a:pPr>
            <a:r>
              <a:rPr lang="en-CA" dirty="0">
                <a:solidFill>
                  <a:srgbClr val="0070C0"/>
                </a:solidFill>
                <a:effectLst/>
                <a:ea typeface="Calibri" panose="020F0502020204030204" pitchFamily="34" charset="0"/>
              </a:rPr>
              <a:t>Non-Oracle sites may have different supplier performance metrics. Suppliers are responsible to comply with these metrics when shipping to non-Oracle sites. See additional documentation on the Supplier Website under company specific downloads. Coordinate with your contact at Creation to confirm requirements.</a:t>
            </a:r>
            <a:endParaRPr lang="en-CA" dirty="0">
              <a:solidFill>
                <a:srgbClr val="0070C0"/>
              </a:solidFill>
              <a:effectLst/>
              <a:ea typeface="Times New Roman" panose="02020603050405020304" pitchFamily="18" charset="0"/>
            </a:endParaRPr>
          </a:p>
          <a:p>
            <a:pPr marL="357188" indent="0">
              <a:lnSpc>
                <a:spcPct val="120000"/>
              </a:lnSpc>
              <a:spcBef>
                <a:spcPts val="0"/>
              </a:spcBef>
              <a:buNone/>
            </a:pPr>
            <a:r>
              <a:rPr lang="en-CA" u="sng" dirty="0">
                <a:solidFill>
                  <a:srgbClr val="0000FF"/>
                </a:solidFill>
                <a:ea typeface="Calibri" panose="020F0502020204030204" pitchFamily="34" charset="0"/>
              </a:rPr>
              <a:t>https://www.creationtech.com/suppliers/</a:t>
            </a:r>
            <a:endParaRPr lang="en-CA" dirty="0"/>
          </a:p>
        </p:txBody>
      </p:sp>
      <p:graphicFrame>
        <p:nvGraphicFramePr>
          <p:cNvPr id="7" name="Table 6">
            <a:extLst>
              <a:ext uri="{FF2B5EF4-FFF2-40B4-BE49-F238E27FC236}">
                <a16:creationId xmlns:a16="http://schemas.microsoft.com/office/drawing/2014/main" id="{D13EE714-EBF6-D629-8D0C-756DAB5367E1}"/>
              </a:ext>
            </a:extLst>
          </p:cNvPr>
          <p:cNvGraphicFramePr>
            <a:graphicFrameLocks noGrp="1"/>
          </p:cNvGraphicFramePr>
          <p:nvPr>
            <p:extLst>
              <p:ext uri="{D42A27DB-BD31-4B8C-83A1-F6EECF244321}">
                <p14:modId xmlns:p14="http://schemas.microsoft.com/office/powerpoint/2010/main" val="480746982"/>
              </p:ext>
            </p:extLst>
          </p:nvPr>
        </p:nvGraphicFramePr>
        <p:xfrm>
          <a:off x="896982" y="2772749"/>
          <a:ext cx="8961122" cy="1146109"/>
        </p:xfrm>
        <a:graphic>
          <a:graphicData uri="http://schemas.openxmlformats.org/drawingml/2006/table">
            <a:tbl>
              <a:tblPr firstRow="1" firstCol="1" bandRow="1"/>
              <a:tblGrid>
                <a:gridCol w="3061148">
                  <a:extLst>
                    <a:ext uri="{9D8B030D-6E8A-4147-A177-3AD203B41FA5}">
                      <a16:colId xmlns:a16="http://schemas.microsoft.com/office/drawing/2014/main" val="1947890458"/>
                    </a:ext>
                  </a:extLst>
                </a:gridCol>
                <a:gridCol w="5899974">
                  <a:extLst>
                    <a:ext uri="{9D8B030D-6E8A-4147-A177-3AD203B41FA5}">
                      <a16:colId xmlns:a16="http://schemas.microsoft.com/office/drawing/2014/main" val="1544681474"/>
                    </a:ext>
                  </a:extLst>
                </a:gridCol>
              </a:tblGrid>
              <a:tr h="271054">
                <a:tc>
                  <a:txBody>
                    <a:bodyPr/>
                    <a:lstStyle/>
                    <a:p>
                      <a:pPr algn="ctr">
                        <a:spcBef>
                          <a:spcPts val="600"/>
                        </a:spcBef>
                        <a:spcAft>
                          <a:spcPts val="600"/>
                        </a:spcAft>
                      </a:pPr>
                      <a:r>
                        <a:rPr lang="en-CA" sz="1200" dirty="0">
                          <a:solidFill>
                            <a:schemeClr val="tx2">
                              <a:lumMod val="75000"/>
                            </a:schemeClr>
                          </a:solidFill>
                          <a:effectLst/>
                          <a:latin typeface="Arial" panose="020B0604020202020204" pitchFamily="34" charset="0"/>
                          <a:ea typeface="Calibri" panose="020F0502020204030204" pitchFamily="34" charset="0"/>
                        </a:rPr>
                        <a:t>Primary Metrics (Oracle ERP Sites)</a:t>
                      </a:r>
                      <a:endParaRPr lang="en-CA" sz="1200" dirty="0">
                        <a:solidFill>
                          <a:schemeClr val="tx2">
                            <a:lumMod val="75000"/>
                          </a:schemeClr>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spcBef>
                          <a:spcPts val="600"/>
                        </a:spcBef>
                        <a:spcAft>
                          <a:spcPts val="600"/>
                        </a:spcAft>
                      </a:pPr>
                      <a:r>
                        <a:rPr lang="en-CA" sz="1200" dirty="0">
                          <a:solidFill>
                            <a:schemeClr val="tx2">
                              <a:lumMod val="75000"/>
                            </a:schemeClr>
                          </a:solidFill>
                          <a:effectLst/>
                          <a:latin typeface="Arial" panose="020B0604020202020204" pitchFamily="34" charset="0"/>
                          <a:ea typeface="Calibri" panose="020F0502020204030204" pitchFamily="34" charset="0"/>
                        </a:rPr>
                        <a:t>Goal</a:t>
                      </a:r>
                      <a:endParaRPr lang="en-CA" sz="1200" dirty="0">
                        <a:solidFill>
                          <a:schemeClr val="tx2">
                            <a:lumMod val="75000"/>
                          </a:schemeClr>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998055123"/>
                  </a:ext>
                </a:extLst>
              </a:tr>
              <a:tr h="304800">
                <a:tc>
                  <a:txBody>
                    <a:bodyPr/>
                    <a:lstStyle/>
                    <a:p>
                      <a:pPr marL="228600" indent="-228600" algn="l">
                        <a:spcBef>
                          <a:spcPts val="600"/>
                        </a:spcBef>
                        <a:spcAft>
                          <a:spcPts val="600"/>
                        </a:spcAft>
                      </a:pPr>
                      <a:r>
                        <a:rPr lang="en-CA" sz="1200" dirty="0">
                          <a:solidFill>
                            <a:schemeClr val="tx2">
                              <a:lumMod val="75000"/>
                            </a:schemeClr>
                          </a:solidFill>
                          <a:effectLst/>
                          <a:latin typeface="Arial" panose="020B0604020202020204" pitchFamily="34" charset="0"/>
                          <a:ea typeface="Calibri" panose="020F0502020204030204" pitchFamily="34" charset="0"/>
                        </a:rPr>
                        <a:t>Supplier Corrective Action Request (SCAR)</a:t>
                      </a:r>
                      <a:endParaRPr lang="en-CA" sz="1200" dirty="0">
                        <a:solidFill>
                          <a:schemeClr val="tx2">
                            <a:lumMod val="75000"/>
                          </a:schemeClr>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600"/>
                        </a:spcBef>
                        <a:spcAft>
                          <a:spcPts val="600"/>
                        </a:spcAft>
                      </a:pPr>
                      <a:r>
                        <a:rPr lang="en-CA" sz="1200" dirty="0">
                          <a:solidFill>
                            <a:schemeClr val="tx2">
                              <a:lumMod val="75000"/>
                            </a:schemeClr>
                          </a:solidFill>
                          <a:effectLst/>
                          <a:latin typeface="Arial" panose="020B0604020202020204" pitchFamily="34" charset="0"/>
                          <a:ea typeface="Calibri" panose="020F0502020204030204" pitchFamily="34" charset="0"/>
                        </a:rPr>
                        <a:t>0 SCARs in a quarter</a:t>
                      </a:r>
                      <a:endParaRPr lang="en-CA" sz="1200" dirty="0">
                        <a:solidFill>
                          <a:schemeClr val="tx2">
                            <a:lumMod val="75000"/>
                          </a:schemeClr>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9356949"/>
                  </a:ext>
                </a:extLst>
              </a:tr>
              <a:tr h="296092">
                <a:tc>
                  <a:txBody>
                    <a:bodyPr/>
                    <a:lstStyle/>
                    <a:p>
                      <a:pPr marL="228600" indent="-228600" algn="l">
                        <a:spcBef>
                          <a:spcPts val="600"/>
                        </a:spcBef>
                        <a:spcAft>
                          <a:spcPts val="600"/>
                        </a:spcAft>
                      </a:pPr>
                      <a:r>
                        <a:rPr lang="en-CA" sz="1200" dirty="0">
                          <a:solidFill>
                            <a:schemeClr val="tx2">
                              <a:lumMod val="75000"/>
                            </a:schemeClr>
                          </a:solidFill>
                          <a:effectLst/>
                          <a:latin typeface="Arial" panose="020B0604020202020204" pitchFamily="34" charset="0"/>
                          <a:ea typeface="Calibri" panose="020F0502020204030204" pitchFamily="34" charset="0"/>
                        </a:rPr>
                        <a:t>Incoming Lot Rate Acceptance (iLAR)</a:t>
                      </a:r>
                      <a:endParaRPr lang="en-CA" sz="1200" dirty="0">
                        <a:solidFill>
                          <a:schemeClr val="tx2">
                            <a:lumMod val="75000"/>
                          </a:schemeClr>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600"/>
                        </a:spcBef>
                        <a:spcAft>
                          <a:spcPts val="600"/>
                        </a:spcAft>
                      </a:pPr>
                      <a:r>
                        <a:rPr lang="en-CA" sz="1200" dirty="0">
                          <a:solidFill>
                            <a:schemeClr val="tx2">
                              <a:lumMod val="75000"/>
                            </a:schemeClr>
                          </a:solidFill>
                          <a:effectLst/>
                          <a:latin typeface="Arial" panose="020B0604020202020204" pitchFamily="34" charset="0"/>
                          <a:ea typeface="Calibri" panose="020F0502020204030204" pitchFamily="34" charset="0"/>
                        </a:rPr>
                        <a:t>99.6% for Strategic suppliers, 97% for Non-Strategic suppliers quarterly average.</a:t>
                      </a:r>
                      <a:endParaRPr lang="en-CA" sz="1200" dirty="0">
                        <a:solidFill>
                          <a:schemeClr val="tx2">
                            <a:lumMod val="75000"/>
                          </a:schemeClr>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0558980"/>
                  </a:ext>
                </a:extLst>
              </a:tr>
              <a:tr h="274163">
                <a:tc>
                  <a:txBody>
                    <a:bodyPr/>
                    <a:lstStyle/>
                    <a:p>
                      <a:pPr marL="228600" indent="-228600" algn="l">
                        <a:spcBef>
                          <a:spcPts val="600"/>
                        </a:spcBef>
                        <a:spcAft>
                          <a:spcPts val="600"/>
                        </a:spcAft>
                      </a:pPr>
                      <a:r>
                        <a:rPr lang="en-CA" sz="1200" dirty="0">
                          <a:solidFill>
                            <a:schemeClr val="tx2">
                              <a:lumMod val="75000"/>
                            </a:schemeClr>
                          </a:solidFill>
                          <a:effectLst/>
                          <a:latin typeface="Arial" panose="020B0604020202020204" pitchFamily="34" charset="0"/>
                          <a:ea typeface="Calibri" panose="020F0502020204030204" pitchFamily="34" charset="0"/>
                        </a:rPr>
                        <a:t>On Time Delivery (OTD)</a:t>
                      </a:r>
                      <a:endParaRPr lang="en-CA" sz="1200" dirty="0">
                        <a:solidFill>
                          <a:schemeClr val="tx2">
                            <a:lumMod val="75000"/>
                          </a:schemeClr>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600"/>
                        </a:spcBef>
                        <a:spcAft>
                          <a:spcPts val="600"/>
                        </a:spcAft>
                      </a:pPr>
                      <a:r>
                        <a:rPr lang="en-CA" sz="1200" dirty="0">
                          <a:solidFill>
                            <a:schemeClr val="tx2">
                              <a:lumMod val="75000"/>
                            </a:schemeClr>
                          </a:solidFill>
                          <a:effectLst/>
                          <a:latin typeface="Arial" panose="020B0604020202020204" pitchFamily="34" charset="0"/>
                          <a:ea typeface="Calibri" panose="020F0502020204030204" pitchFamily="34" charset="0"/>
                        </a:rPr>
                        <a:t>85% quarterly average</a:t>
                      </a:r>
                      <a:endParaRPr lang="en-CA" sz="1200" dirty="0">
                        <a:solidFill>
                          <a:schemeClr val="tx2">
                            <a:lumMod val="75000"/>
                          </a:schemeClr>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0964169"/>
                  </a:ext>
                </a:extLst>
              </a:tr>
            </a:tbl>
          </a:graphicData>
        </a:graphic>
      </p:graphicFrame>
    </p:spTree>
    <p:extLst>
      <p:ext uri="{BB962C8B-B14F-4D97-AF65-F5344CB8AC3E}">
        <p14:creationId xmlns:p14="http://schemas.microsoft.com/office/powerpoint/2010/main" val="614129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BFC95-6F82-4916-972C-0DA6351CFFEE}"/>
              </a:ext>
            </a:extLst>
          </p:cNvPr>
          <p:cNvSpPr>
            <a:spLocks noGrp="1"/>
          </p:cNvSpPr>
          <p:nvPr>
            <p:ph type="title"/>
          </p:nvPr>
        </p:nvSpPr>
        <p:spPr/>
        <p:txBody>
          <a:bodyPr/>
          <a:lstStyle/>
          <a:p>
            <a:r>
              <a:rPr lang="en-US" dirty="0"/>
              <a:t>Supplier Quality Requirements</a:t>
            </a:r>
          </a:p>
        </p:txBody>
      </p:sp>
      <p:sp>
        <p:nvSpPr>
          <p:cNvPr id="3" name="Content Placeholder 2">
            <a:extLst>
              <a:ext uri="{FF2B5EF4-FFF2-40B4-BE49-F238E27FC236}">
                <a16:creationId xmlns:a16="http://schemas.microsoft.com/office/drawing/2014/main" id="{0240F2C8-0D05-430F-B3E4-594810A7D3C1}"/>
              </a:ext>
            </a:extLst>
          </p:cNvPr>
          <p:cNvSpPr>
            <a:spLocks noGrp="1"/>
          </p:cNvSpPr>
          <p:nvPr>
            <p:ph idx="1"/>
          </p:nvPr>
        </p:nvSpPr>
        <p:spPr>
          <a:xfrm>
            <a:off x="540000" y="1304927"/>
            <a:ext cx="11156700" cy="5077400"/>
          </a:xfrm>
        </p:spPr>
        <p:txBody>
          <a:bodyPr>
            <a:normAutofit/>
          </a:bodyPr>
          <a:lstStyle/>
          <a:p>
            <a:pPr marL="342900" lvl="0" indent="-342900">
              <a:buFont typeface="+mj-lt"/>
              <a:buAutoNum type="arabicPeriod" startAt="20"/>
            </a:pPr>
            <a:r>
              <a:rPr lang="en-CA" b="1" u="sng" dirty="0"/>
              <a:t>SUPPLIER CORRECTIVE ACTION REQUEST (SCAR)</a:t>
            </a:r>
            <a:endParaRPr lang="en-US" dirty="0"/>
          </a:p>
          <a:p>
            <a:pPr marL="357188" indent="0">
              <a:spcBef>
                <a:spcPts val="600"/>
              </a:spcBef>
              <a:spcAft>
                <a:spcPts val="600"/>
              </a:spcAft>
              <a:buNone/>
            </a:pPr>
            <a:r>
              <a:rPr lang="en-CA" dirty="0">
                <a:solidFill>
                  <a:schemeClr val="tx2">
                    <a:lumMod val="75000"/>
                  </a:schemeClr>
                </a:solidFill>
                <a:effectLst/>
                <a:ea typeface="Times New Roman" panose="02020603050405020304" pitchFamily="18" charset="0"/>
              </a:rPr>
              <a:t>Major or repeat occurrences of non-conformances indicate that the supplier’s process is out of control.  Effective corrective &amp; preventative action will be required and documented in the form of a SCAR. </a:t>
            </a:r>
            <a:r>
              <a:rPr lang="en-CA" dirty="0">
                <a:solidFill>
                  <a:srgbClr val="0070C0"/>
                </a:solidFill>
                <a:effectLst/>
                <a:ea typeface="Times New Roman" panose="02020603050405020304" pitchFamily="18" charset="0"/>
              </a:rPr>
              <a:t>The Creation 8D problem-solving template is the desired form. Root cause analysis tools such as 5 Why, 6M, etc., shall be included in corrective action submission. Creation will send the 8D form to the supplier upon SCAR issuance.</a:t>
            </a:r>
          </a:p>
          <a:p>
            <a:pPr marL="357188" indent="0">
              <a:spcBef>
                <a:spcPts val="600"/>
              </a:spcBef>
              <a:spcAft>
                <a:spcPts val="600"/>
              </a:spcAft>
              <a:buNone/>
            </a:pPr>
            <a:r>
              <a:rPr lang="en-CA" dirty="0">
                <a:solidFill>
                  <a:srgbClr val="0070C0"/>
                </a:solidFill>
                <a:effectLst/>
                <a:ea typeface="Times New Roman" panose="02020603050405020304" pitchFamily="18" charset="0"/>
              </a:rPr>
              <a:t>A SCAR is designed as a two-way communication vehicle to resolve the non-conformance and to foster continuous improvement at the supplier. The supplier shall provide evidence to support corrective and preventative actions as well as verification of effectiveness. </a:t>
            </a:r>
          </a:p>
          <a:p>
            <a:pPr marL="357188" indent="0">
              <a:spcBef>
                <a:spcPts val="600"/>
              </a:spcBef>
              <a:spcAft>
                <a:spcPts val="600"/>
              </a:spcAft>
              <a:buNone/>
            </a:pPr>
            <a:r>
              <a:rPr lang="en-CA" dirty="0">
                <a:solidFill>
                  <a:schemeClr val="tx2">
                    <a:lumMod val="75000"/>
                  </a:schemeClr>
                </a:solidFill>
                <a:effectLst/>
                <a:ea typeface="Times New Roman" panose="02020603050405020304" pitchFamily="18" charset="0"/>
              </a:rPr>
              <a:t>Depending on the severity of the non-conformance and the impact to Creation’s or it’s customers’ production schedule, Creation may require compensation for customer charge backs and down time directly related to the non-conformance, refer to Section 13.</a:t>
            </a:r>
          </a:p>
          <a:p>
            <a:pPr marL="357188" indent="0">
              <a:spcBef>
                <a:spcPts val="600"/>
              </a:spcBef>
              <a:spcAft>
                <a:spcPts val="600"/>
              </a:spcAft>
              <a:buNone/>
            </a:pPr>
            <a:r>
              <a:rPr lang="en-CA" dirty="0">
                <a:solidFill>
                  <a:schemeClr val="tx2">
                    <a:lumMod val="75000"/>
                  </a:schemeClr>
                </a:solidFill>
                <a:effectLst/>
                <a:ea typeface="Times New Roman" panose="02020603050405020304" pitchFamily="18" charset="0"/>
              </a:rPr>
              <a:t>Reference the 8D Training Presentation available on the Creation Supplier website.</a:t>
            </a:r>
          </a:p>
          <a:p>
            <a:pPr marL="357188" indent="0">
              <a:buNone/>
            </a:pPr>
            <a:r>
              <a:rPr lang="en-CA" dirty="0">
                <a:solidFill>
                  <a:schemeClr val="tx2">
                    <a:lumMod val="75000"/>
                  </a:schemeClr>
                </a:solidFill>
                <a:effectLst/>
                <a:ea typeface="Times New Roman" panose="02020603050405020304" pitchFamily="18" charset="0"/>
              </a:rPr>
              <a:t>If supplier corrective action attempts have not been successful in eliminating non-conformances, Creation reserves the right to invoke additional process control measures to drive process improvement and ensure product conformance. When necessary, additional process controls can be specified on the purchase order.  Such additional measures could include, among other things, requiring the supplier (at supplier’s sole cost and expense) to install additional testing, inspection, contract a secondary testing/inspection service, being audited by Creation, etc. until the issue has been proven to be resolved permanently.</a:t>
            </a:r>
          </a:p>
          <a:p>
            <a:pPr marL="357188" indent="0">
              <a:spcBef>
                <a:spcPts val="600"/>
              </a:spcBef>
              <a:spcAft>
                <a:spcPts val="1200"/>
              </a:spcAft>
              <a:buNone/>
            </a:pPr>
            <a:r>
              <a:rPr lang="en-CA" dirty="0">
                <a:solidFill>
                  <a:srgbClr val="0070C0"/>
                </a:solidFill>
                <a:effectLst/>
                <a:ea typeface="Times New Roman" panose="02020603050405020304" pitchFamily="18" charset="0"/>
              </a:rPr>
              <a:t>When failure or destructive analysis is required to determine point of failure, product may be returned to the supplier and is managed through the Return Material Authorization (RMA) process.</a:t>
            </a:r>
          </a:p>
          <a:p>
            <a:pPr marL="357188" indent="0">
              <a:buNone/>
            </a:pPr>
            <a:endParaRPr lang="en-US" sz="1400" dirty="0"/>
          </a:p>
        </p:txBody>
      </p:sp>
    </p:spTree>
    <p:extLst>
      <p:ext uri="{BB962C8B-B14F-4D97-AF65-F5344CB8AC3E}">
        <p14:creationId xmlns:p14="http://schemas.microsoft.com/office/powerpoint/2010/main" val="3652165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F3FC8-BC96-4DF1-89BE-5DFC3E54806C}"/>
              </a:ext>
            </a:extLst>
          </p:cNvPr>
          <p:cNvSpPr>
            <a:spLocks noGrp="1"/>
          </p:cNvSpPr>
          <p:nvPr>
            <p:ph type="title"/>
          </p:nvPr>
        </p:nvSpPr>
        <p:spPr>
          <a:xfrm>
            <a:off x="540000" y="269331"/>
            <a:ext cx="11156700" cy="470897"/>
          </a:xfrm>
        </p:spPr>
        <p:txBody>
          <a:bodyPr>
            <a:normAutofit fontScale="90000"/>
          </a:bodyPr>
          <a:lstStyle/>
          <a:p>
            <a:r>
              <a:rPr lang="en-US" dirty="0"/>
              <a:t>Supplier Quality Requirements</a:t>
            </a:r>
          </a:p>
        </p:txBody>
      </p:sp>
      <p:sp>
        <p:nvSpPr>
          <p:cNvPr id="3" name="Content Placeholder 2">
            <a:extLst>
              <a:ext uri="{FF2B5EF4-FFF2-40B4-BE49-F238E27FC236}">
                <a16:creationId xmlns:a16="http://schemas.microsoft.com/office/drawing/2014/main" id="{8C2133BA-E5FF-4868-BDFA-D1116F5E19AA}"/>
              </a:ext>
            </a:extLst>
          </p:cNvPr>
          <p:cNvSpPr>
            <a:spLocks noGrp="1"/>
          </p:cNvSpPr>
          <p:nvPr>
            <p:ph idx="1"/>
          </p:nvPr>
        </p:nvSpPr>
        <p:spPr>
          <a:xfrm>
            <a:off x="265611" y="931817"/>
            <a:ext cx="11660777" cy="5728657"/>
          </a:xfrm>
        </p:spPr>
        <p:txBody>
          <a:bodyPr>
            <a:normAutofit fontScale="85000" lnSpcReduction="20000"/>
          </a:bodyPr>
          <a:lstStyle/>
          <a:p>
            <a:pPr marL="342900" lvl="0" indent="-342900">
              <a:buFont typeface="+mj-lt"/>
              <a:buAutoNum type="arabicPeriod" startAt="21"/>
            </a:pPr>
            <a:r>
              <a:rPr lang="en-CA" sz="1900" b="1" u="sng" dirty="0"/>
              <a:t>PRODUCT CHANGE NOTIFICATION</a:t>
            </a:r>
            <a:endParaRPr lang="en-US" sz="1900" dirty="0"/>
          </a:p>
          <a:p>
            <a:pPr marL="357188" indent="0">
              <a:spcBef>
                <a:spcPts val="600"/>
              </a:spcBef>
              <a:spcAft>
                <a:spcPts val="600"/>
              </a:spcAft>
              <a:buNone/>
            </a:pPr>
            <a:r>
              <a:rPr lang="en-CA" sz="1800" dirty="0">
                <a:solidFill>
                  <a:srgbClr val="0070C0"/>
                </a:solidFill>
                <a:effectLst/>
                <a:latin typeface="Arial" panose="020B0604020202020204" pitchFamily="34" charset="0"/>
                <a:ea typeface="Calibri" panose="020F0502020204030204" pitchFamily="34" charset="0"/>
              </a:rPr>
              <a:t>Suppliers shall notify Creation immediately of any changes that may impact fit, form, function, quality, reliability, or regulatory requirements.  Creation will determine if these changes have any impact to their customer’s finished product. Supplier PCNs and/or ECNs shall be sent to the applicable Creation email address for Oracle site locations: </a:t>
            </a:r>
            <a:endParaRPr lang="en-CA" sz="1800" dirty="0">
              <a:solidFill>
                <a:srgbClr val="0070C0"/>
              </a:solidFill>
              <a:effectLst/>
              <a:latin typeface="Arial" panose="020B0604020202020204" pitchFamily="34" charset="0"/>
              <a:ea typeface="Times New Roman" panose="02020603050405020304" pitchFamily="18" charset="0"/>
            </a:endParaRPr>
          </a:p>
          <a:p>
            <a:pPr marL="809625" lvl="0" indent="-342900">
              <a:spcBef>
                <a:spcPts val="100"/>
              </a:spcBef>
              <a:spcAft>
                <a:spcPts val="100"/>
              </a:spcAft>
              <a:buFont typeface="Symbol" panose="05050102010706020507" pitchFamily="18" charset="2"/>
              <a:buChar char=""/>
            </a:pPr>
            <a:r>
              <a:rPr lang="en-CA" sz="1800" b="1" u="sng" dirty="0">
                <a:solidFill>
                  <a:srgbClr val="0000FF"/>
                </a:solidFill>
                <a:effectLst/>
                <a:latin typeface="Arial" panose="020B0604020202020204" pitchFamily="34" charset="0"/>
                <a:ea typeface="Calibri" panose="020F0502020204030204" pitchFamily="34" charset="0"/>
                <a:hlinkClick r:id="rId2"/>
              </a:rPr>
              <a:t>pcn@creationtech.com</a:t>
            </a:r>
            <a:r>
              <a:rPr lang="en-CA" sz="1800" dirty="0">
                <a:effectLst/>
                <a:latin typeface="Arial" panose="020B0604020202020204" pitchFamily="34" charset="0"/>
                <a:ea typeface="Calibri" panose="020F0502020204030204" pitchFamily="34" charset="0"/>
              </a:rPr>
              <a:t> for any catalog or off the shelf product.</a:t>
            </a:r>
            <a:endParaRPr lang="en-CA" sz="1800" dirty="0">
              <a:effectLst/>
              <a:latin typeface="Arial" panose="020B0604020202020204" pitchFamily="34" charset="0"/>
              <a:ea typeface="Times New Roman" panose="02020603050405020304" pitchFamily="18" charset="0"/>
            </a:endParaRPr>
          </a:p>
          <a:p>
            <a:pPr marL="809625" lvl="0" indent="-342900">
              <a:spcBef>
                <a:spcPts val="100"/>
              </a:spcBef>
              <a:spcAft>
                <a:spcPts val="100"/>
              </a:spcAft>
              <a:buFont typeface="Symbol" panose="05050102010706020507" pitchFamily="18" charset="2"/>
              <a:buChar char=""/>
            </a:pPr>
            <a:r>
              <a:rPr lang="en-CA" sz="1800" b="1" u="sng" dirty="0">
                <a:solidFill>
                  <a:srgbClr val="0000FF"/>
                </a:solidFill>
                <a:effectLst/>
                <a:latin typeface="Arial" panose="020B0604020202020204" pitchFamily="34" charset="0"/>
                <a:ea typeface="Calibri" panose="020F0502020204030204" pitchFamily="34" charset="0"/>
                <a:hlinkClick r:id="rId3"/>
              </a:rPr>
              <a:t>MaketoPrintPCN@creationtech.com</a:t>
            </a:r>
            <a:r>
              <a:rPr lang="en-CA" sz="1800" b="1" dirty="0">
                <a:effectLst/>
                <a:latin typeface="Arial" panose="020B0604020202020204" pitchFamily="34" charset="0"/>
                <a:ea typeface="Calibri" panose="020F0502020204030204" pitchFamily="34" charset="0"/>
              </a:rPr>
              <a:t> </a:t>
            </a:r>
            <a:r>
              <a:rPr lang="en-CA" sz="1800" dirty="0">
                <a:effectLst/>
                <a:latin typeface="Arial" panose="020B0604020202020204" pitchFamily="34" charset="0"/>
                <a:ea typeface="Calibri" panose="020F0502020204030204" pitchFamily="34" charset="0"/>
              </a:rPr>
              <a:t>for any custom or build to print product.</a:t>
            </a:r>
            <a:endParaRPr lang="en-CA" sz="1800" dirty="0">
              <a:effectLst/>
              <a:latin typeface="Arial" panose="020B0604020202020204" pitchFamily="34" charset="0"/>
              <a:ea typeface="Times New Roman" panose="02020603050405020304" pitchFamily="18" charset="0"/>
            </a:endParaRPr>
          </a:p>
          <a:p>
            <a:pPr marL="357188" indent="0">
              <a:spcBef>
                <a:spcPts val="1200"/>
              </a:spcBef>
              <a:buNone/>
            </a:pPr>
            <a:r>
              <a:rPr lang="en-CA" sz="1800" dirty="0">
                <a:solidFill>
                  <a:srgbClr val="0070C0"/>
                </a:solidFill>
                <a:effectLst/>
                <a:latin typeface="Arial" panose="020B0604020202020204" pitchFamily="34" charset="0"/>
                <a:ea typeface="Calibri" panose="020F0502020204030204" pitchFamily="34" charset="0"/>
              </a:rPr>
              <a:t>Non-Oracle site locations may have differing methods to communicate change notifications. Suppliers are responsible to follow the applicable notification method. For more information, contact your Creation representative.</a:t>
            </a:r>
            <a:endParaRPr lang="en-CA" sz="1800" dirty="0">
              <a:solidFill>
                <a:srgbClr val="0070C0"/>
              </a:solidFill>
              <a:effectLst/>
              <a:latin typeface="Arial" panose="020B0604020202020204" pitchFamily="34" charset="0"/>
              <a:ea typeface="Times New Roman" panose="02020603050405020304" pitchFamily="18" charset="0"/>
            </a:endParaRPr>
          </a:p>
          <a:p>
            <a:pPr marL="357188" indent="0">
              <a:spcBef>
                <a:spcPts val="600"/>
              </a:spcBef>
              <a:spcAft>
                <a:spcPts val="600"/>
              </a:spcAft>
              <a:buNone/>
            </a:pPr>
            <a:r>
              <a:rPr lang="en-CA" sz="1800" i="1" spc="50" dirty="0">
                <a:effectLst/>
                <a:latin typeface="Arial" panose="020B0604020202020204" pitchFamily="34" charset="0"/>
                <a:ea typeface="Calibri" panose="020F0502020204030204" pitchFamily="34" charset="0"/>
              </a:rPr>
              <a:t>If supplier desires to: </a:t>
            </a:r>
            <a:endParaRPr lang="en-CA" sz="1800" dirty="0">
              <a:effectLst/>
              <a:latin typeface="Arial" panose="020B0604020202020204" pitchFamily="34" charset="0"/>
              <a:ea typeface="Times New Roman" panose="02020603050405020304" pitchFamily="18" charset="0"/>
            </a:endParaRPr>
          </a:p>
          <a:p>
            <a:pPr marL="809625" lvl="0" indent="-342900">
              <a:lnSpc>
                <a:spcPct val="115000"/>
              </a:lnSpc>
              <a:spcBef>
                <a:spcPts val="100"/>
              </a:spcBef>
              <a:spcAft>
                <a:spcPts val="100"/>
              </a:spcAft>
              <a:buFont typeface="+mj-lt"/>
              <a:buAutoNum type="arabicPeriod"/>
            </a:pPr>
            <a:r>
              <a:rPr lang="en-CA" sz="1800" dirty="0">
                <a:solidFill>
                  <a:srgbClr val="0070C0"/>
                </a:solidFill>
                <a:effectLst/>
                <a:latin typeface="Arial" panose="020B0604020202020204" pitchFamily="34" charset="0"/>
                <a:ea typeface="Calibri" panose="020F0502020204030204" pitchFamily="34" charset="0"/>
              </a:rPr>
              <a:t>make any change in supplier’s processing or composition of part specifications, formulation, part, changes made by sub-tier vendor, equipment / process location change, manufacturing processes, or performance characteristics of any part thereof (including labeling, packaging, shipping method, etc.).</a:t>
            </a:r>
            <a:endParaRPr lang="en-CA" sz="1800" dirty="0">
              <a:solidFill>
                <a:srgbClr val="0070C0"/>
              </a:solidFill>
              <a:effectLst/>
              <a:latin typeface="Arial" panose="020B0604020202020204" pitchFamily="34" charset="0"/>
              <a:ea typeface="Times New Roman" panose="02020603050405020304" pitchFamily="18" charset="0"/>
            </a:endParaRPr>
          </a:p>
          <a:p>
            <a:pPr marL="809625" lvl="0" indent="-342900">
              <a:lnSpc>
                <a:spcPct val="115000"/>
              </a:lnSpc>
              <a:spcBef>
                <a:spcPts val="100"/>
              </a:spcBef>
              <a:spcAft>
                <a:spcPts val="100"/>
              </a:spcAft>
              <a:buFont typeface="+mj-lt"/>
              <a:buAutoNum type="arabicPeriod"/>
            </a:pPr>
            <a:r>
              <a:rPr lang="en-CA" sz="1800" dirty="0">
                <a:effectLst/>
                <a:latin typeface="Arial" panose="020B0604020202020204" pitchFamily="34" charset="0"/>
                <a:ea typeface="Calibri" panose="020F0502020204030204" pitchFamily="34" charset="0"/>
              </a:rPr>
              <a:t>use any temporary deviation or permanent change that affects the product including manufacturing process, cosmetic, dimensional specification, or tolerance, handling, or sterility of the part; or in the event product does not meet requirements but the defect does not affect fit, form or function, a temporary deviation could be issued. </a:t>
            </a:r>
            <a:endParaRPr lang="en-CA" sz="1800" dirty="0">
              <a:effectLst/>
              <a:latin typeface="Arial" panose="020B0604020202020204" pitchFamily="34" charset="0"/>
              <a:ea typeface="Times New Roman" panose="02020603050405020304" pitchFamily="18" charset="0"/>
            </a:endParaRPr>
          </a:p>
          <a:p>
            <a:pPr marL="809625" lvl="0" indent="-342900">
              <a:lnSpc>
                <a:spcPct val="115000"/>
              </a:lnSpc>
              <a:spcBef>
                <a:spcPts val="100"/>
              </a:spcBef>
              <a:spcAft>
                <a:spcPts val="100"/>
              </a:spcAft>
              <a:buFont typeface="+mj-lt"/>
              <a:buAutoNum type="arabicPeriod"/>
            </a:pPr>
            <a:r>
              <a:rPr lang="en-CA" sz="1800" dirty="0">
                <a:effectLst/>
                <a:latin typeface="Arial" panose="020B0604020202020204" pitchFamily="34" charset="0"/>
                <a:ea typeface="Calibri" panose="020F0502020204030204" pitchFamily="34" charset="0"/>
              </a:rPr>
              <a:t>implement any corrective or preventative action that could affect the safety or efficacy of the part.</a:t>
            </a:r>
            <a:endParaRPr lang="en-CA" sz="1800" dirty="0">
              <a:effectLst/>
              <a:latin typeface="Arial" panose="020B0604020202020204" pitchFamily="34" charset="0"/>
              <a:ea typeface="Times New Roman" panose="02020603050405020304" pitchFamily="18" charset="0"/>
            </a:endParaRPr>
          </a:p>
          <a:p>
            <a:pPr marL="809625" lvl="0" indent="-342900">
              <a:lnSpc>
                <a:spcPct val="115000"/>
              </a:lnSpc>
              <a:spcBef>
                <a:spcPts val="100"/>
              </a:spcBef>
              <a:spcAft>
                <a:spcPts val="100"/>
              </a:spcAft>
              <a:buFont typeface="+mj-lt"/>
              <a:buAutoNum type="arabicPeriod"/>
            </a:pPr>
            <a:r>
              <a:rPr lang="en-CA" sz="1800" dirty="0">
                <a:solidFill>
                  <a:srgbClr val="0070C0"/>
                </a:solidFill>
                <a:effectLst/>
                <a:latin typeface="Arial" panose="020B0604020202020204" pitchFamily="34" charset="0"/>
                <a:ea typeface="Calibri" panose="020F0502020204030204" pitchFamily="34" charset="0"/>
              </a:rPr>
              <a:t>Changes, including loss, to the supplier’s certification standings (including, ISO, AS, UL, ITAR, CGD, FDA, CSA, CE, VDE, TUV, or others). </a:t>
            </a:r>
            <a:endParaRPr lang="en-CA" sz="1800" dirty="0">
              <a:solidFill>
                <a:srgbClr val="0070C0"/>
              </a:solidFill>
              <a:effectLst/>
              <a:latin typeface="Arial" panose="020B0604020202020204" pitchFamily="34" charset="0"/>
              <a:ea typeface="Times New Roman" panose="02020603050405020304" pitchFamily="18" charset="0"/>
            </a:endParaRPr>
          </a:p>
          <a:p>
            <a:pPr marL="357188" indent="0">
              <a:spcBef>
                <a:spcPts val="600"/>
              </a:spcBef>
              <a:spcAft>
                <a:spcPts val="600"/>
              </a:spcAft>
              <a:buNone/>
            </a:pPr>
            <a:r>
              <a:rPr lang="en-CA" sz="1800" dirty="0">
                <a:effectLst/>
                <a:latin typeface="Arial" panose="020B0604020202020204" pitchFamily="34" charset="0"/>
                <a:ea typeface="Calibri" panose="020F0502020204030204" pitchFamily="34" charset="0"/>
              </a:rPr>
              <a:t>Supplier shall provide prior written notice to Creation, including the details regarding such proposed change or action, and a sample of the affected part and other information as requested by Creation.</a:t>
            </a:r>
            <a:endParaRPr lang="en-CA" sz="1800" dirty="0">
              <a:effectLst/>
              <a:latin typeface="Arial" panose="020B0604020202020204" pitchFamily="34" charset="0"/>
              <a:ea typeface="Times New Roman" panose="02020603050405020304" pitchFamily="18" charset="0"/>
            </a:endParaRPr>
          </a:p>
          <a:p>
            <a:pPr marL="357188" indent="0">
              <a:spcBef>
                <a:spcPts val="600"/>
              </a:spcBef>
              <a:spcAft>
                <a:spcPts val="600"/>
              </a:spcAft>
              <a:buNone/>
            </a:pPr>
            <a:r>
              <a:rPr lang="en-CA" sz="1800" dirty="0">
                <a:effectLst/>
                <a:latin typeface="Arial" panose="020B0604020202020204" pitchFamily="34" charset="0"/>
                <a:ea typeface="Calibri" panose="020F0502020204030204" pitchFamily="34" charset="0"/>
              </a:rPr>
              <a:t>The supplier should maintain a history file of changes and these files are to be made available for review if requested by Creation or their customers. Refer to retention requirements. </a:t>
            </a:r>
            <a:endParaRPr lang="en-CA" sz="1800" dirty="0">
              <a:effectLst/>
              <a:latin typeface="Arial" panose="020B0604020202020204" pitchFamily="34" charset="0"/>
              <a:ea typeface="Times New Roman" panose="02020603050405020304" pitchFamily="18" charset="0"/>
            </a:endParaRPr>
          </a:p>
          <a:p>
            <a:pPr marL="357188" indent="0">
              <a:buNone/>
            </a:pPr>
            <a:r>
              <a:rPr lang="en-CA" sz="1800" dirty="0">
                <a:effectLst/>
                <a:latin typeface="Arial" panose="020B0604020202020204" pitchFamily="34" charset="0"/>
                <a:ea typeface="Calibri" panose="020F0502020204030204" pitchFamily="34" charset="0"/>
              </a:rPr>
              <a:t>For Custom or Make-To-Print suppliers, all changes as described above shall be submitted to Creation at least six (6) months (or earliest time possible) before the proposed date of implementation. The supplier shall not implement any change in the location of manufacturing of any part without Creation’s prior written approval and / or option for safety stock purchase.</a:t>
            </a:r>
            <a:endParaRPr lang="en-US" dirty="0"/>
          </a:p>
        </p:txBody>
      </p:sp>
    </p:spTree>
    <p:extLst>
      <p:ext uri="{BB962C8B-B14F-4D97-AF65-F5344CB8AC3E}">
        <p14:creationId xmlns:p14="http://schemas.microsoft.com/office/powerpoint/2010/main" val="1520442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B33E6-7C9D-47DA-A3A7-DBF11B676136}"/>
              </a:ext>
            </a:extLst>
          </p:cNvPr>
          <p:cNvSpPr>
            <a:spLocks noGrp="1"/>
          </p:cNvSpPr>
          <p:nvPr>
            <p:ph type="title"/>
          </p:nvPr>
        </p:nvSpPr>
        <p:spPr>
          <a:xfrm>
            <a:off x="540000" y="254001"/>
            <a:ext cx="11156700" cy="573313"/>
          </a:xfrm>
        </p:spPr>
        <p:txBody>
          <a:bodyPr/>
          <a:lstStyle/>
          <a:p>
            <a:r>
              <a:rPr lang="en-US" dirty="0"/>
              <a:t>Supplier Quality Requirements</a:t>
            </a:r>
          </a:p>
        </p:txBody>
      </p:sp>
      <p:sp>
        <p:nvSpPr>
          <p:cNvPr id="3" name="Content Placeholder 2">
            <a:extLst>
              <a:ext uri="{FF2B5EF4-FFF2-40B4-BE49-F238E27FC236}">
                <a16:creationId xmlns:a16="http://schemas.microsoft.com/office/drawing/2014/main" id="{70728E36-0813-4026-9C09-A7D605F616AA}"/>
              </a:ext>
            </a:extLst>
          </p:cNvPr>
          <p:cNvSpPr>
            <a:spLocks noGrp="1"/>
          </p:cNvSpPr>
          <p:nvPr>
            <p:ph idx="1"/>
          </p:nvPr>
        </p:nvSpPr>
        <p:spPr>
          <a:xfrm>
            <a:off x="540000" y="1001486"/>
            <a:ext cx="11156700" cy="5602514"/>
          </a:xfrm>
        </p:spPr>
        <p:txBody>
          <a:bodyPr>
            <a:normAutofit fontScale="92500" lnSpcReduction="10000"/>
          </a:bodyPr>
          <a:lstStyle/>
          <a:p>
            <a:pPr marL="342900" lvl="0" indent="-342900">
              <a:buFont typeface="+mj-lt"/>
              <a:buAutoNum type="arabicPeriod" startAt="22"/>
            </a:pPr>
            <a:r>
              <a:rPr lang="en-CA" b="1" u="sng" dirty="0"/>
              <a:t>HANDLING, PACKAGING, STORAGE &amp; SHIPPING</a:t>
            </a:r>
            <a:endParaRPr lang="en-US" dirty="0"/>
          </a:p>
          <a:p>
            <a:pPr marL="0" indent="0">
              <a:spcBef>
                <a:spcPts val="600"/>
              </a:spcBef>
              <a:spcAft>
                <a:spcPts val="600"/>
              </a:spcAft>
              <a:buNone/>
            </a:pPr>
            <a:r>
              <a:rPr lang="en-CA" sz="1700" dirty="0">
                <a:solidFill>
                  <a:srgbClr val="0070C0"/>
                </a:solidFill>
                <a:effectLst/>
                <a:ea typeface="Calibri" panose="020F0502020204030204" pitchFamily="34" charset="0"/>
              </a:rPr>
              <a:t>All material, parts, and assemblies shall be packaged and shipped to prevent excess moisture, abrasion, nicks, dents, scratches, or any other damage resulting in cosmetic or dimensional deformities. Where applicable, the use of protective ESD materials shall be used. Proper restraining and/or cell packaging shall be used to prevent any shifting or movement that may induce damage.</a:t>
            </a:r>
            <a:endParaRPr lang="en-CA" sz="1700" dirty="0">
              <a:solidFill>
                <a:srgbClr val="0070C0"/>
              </a:solidFill>
              <a:effectLst/>
              <a:ea typeface="Times New Roman" panose="02020603050405020304" pitchFamily="18" charset="0"/>
            </a:endParaRPr>
          </a:p>
          <a:p>
            <a:pPr marL="0" indent="0">
              <a:spcBef>
                <a:spcPts val="600"/>
              </a:spcBef>
              <a:spcAft>
                <a:spcPts val="600"/>
              </a:spcAft>
              <a:buNone/>
            </a:pPr>
            <a:r>
              <a:rPr lang="en-CA" sz="1700" dirty="0">
                <a:solidFill>
                  <a:srgbClr val="0070C0"/>
                </a:solidFill>
                <a:effectLst/>
                <a:ea typeface="Calibri" panose="020F0502020204030204" pitchFamily="34" charset="0"/>
              </a:rPr>
              <a:t>Shipping documents shall be clearly marked, include Packing list, C of C / C of A and RoHS Compliance Certificate as required (to the latest directive), Conformance or Validation documentation as per Section 9. </a:t>
            </a:r>
            <a:r>
              <a:rPr lang="en-CA" sz="1700" dirty="0">
                <a:effectLst/>
                <a:ea typeface="Calibri" panose="020F0502020204030204" pitchFamily="34" charset="0"/>
              </a:rPr>
              <a:t>Parts and assemblies shall be protected from contamination, corrosion, or tarnish where applicable.</a:t>
            </a:r>
            <a:r>
              <a:rPr lang="en-CA" sz="1700" dirty="0">
                <a:effectLst/>
                <a:ea typeface="Times New Roman" panose="02020603050405020304" pitchFamily="18" charset="0"/>
              </a:rPr>
              <a:t> </a:t>
            </a:r>
          </a:p>
          <a:p>
            <a:pPr marL="0" indent="0">
              <a:spcBef>
                <a:spcPts val="600"/>
              </a:spcBef>
              <a:spcAft>
                <a:spcPts val="600"/>
              </a:spcAft>
              <a:buNone/>
            </a:pPr>
            <a:r>
              <a:rPr lang="en-CA" sz="1700" dirty="0">
                <a:effectLst/>
                <a:ea typeface="Calibri" panose="020F0502020204030204" pitchFamily="34" charset="0"/>
              </a:rPr>
              <a:t>Parts or materials that require special storage or handling conditions as defined by the specification, Customer, industry standards, or by the manufacturer’s specification shall be stored, handled, and shipped accordingly.</a:t>
            </a:r>
            <a:endParaRPr lang="en-CA" sz="1700" dirty="0">
              <a:effectLst/>
              <a:ea typeface="Times New Roman" panose="02020603050405020304" pitchFamily="18" charset="0"/>
            </a:endParaRPr>
          </a:p>
          <a:p>
            <a:pPr marL="0" indent="0">
              <a:buNone/>
            </a:pPr>
            <a:r>
              <a:rPr lang="en-CA" sz="1700" dirty="0">
                <a:effectLst/>
                <a:ea typeface="Calibri" panose="020F0502020204030204" pitchFamily="34" charset="0"/>
              </a:rPr>
              <a:t>The organization is required to incorporate good commercial standard practices and methods for the preservation, packaging, and shipment to preclude damage to products during shipment to Creation Technologies or our Customers or deterioration while in storage at the supplying organization or requesting Creation site. </a:t>
            </a:r>
          </a:p>
          <a:p>
            <a:pPr marL="0" indent="0">
              <a:spcBef>
                <a:spcPts val="600"/>
              </a:spcBef>
              <a:spcAft>
                <a:spcPts val="600"/>
              </a:spcAft>
              <a:buNone/>
            </a:pPr>
            <a:r>
              <a:rPr lang="en-CA" sz="1700" dirty="0">
                <a:effectLst/>
                <a:ea typeface="Calibri" panose="020F0502020204030204" pitchFamily="34" charset="0"/>
              </a:rPr>
              <a:t>Appropriate protective wear such as gloves, finger cots, barrier creams, etc., shall be used to prevent damage resulting from staining or rusting.</a:t>
            </a:r>
            <a:endParaRPr lang="en-CA" sz="1700" dirty="0">
              <a:effectLst/>
              <a:ea typeface="Times New Roman" panose="02020603050405020304" pitchFamily="18" charset="0"/>
            </a:endParaRPr>
          </a:p>
          <a:p>
            <a:pPr marL="0" indent="0">
              <a:spcBef>
                <a:spcPts val="600"/>
              </a:spcBef>
              <a:spcAft>
                <a:spcPts val="600"/>
              </a:spcAft>
              <a:buNone/>
            </a:pPr>
            <a:r>
              <a:rPr lang="en-CA" sz="1700" dirty="0">
                <a:effectLst/>
                <a:ea typeface="Calibri" panose="020F0502020204030204" pitchFamily="34" charset="0"/>
              </a:rPr>
              <a:t>If packaging is customer owned or reusable packaging or crating, it is to be cleaned, all previous labeling is to be removed, and inspected for overall condition or wear. If reusable packaging is found to be damaged or unusable, the Creation Supply Chain Representative must be notified.</a:t>
            </a:r>
            <a:endParaRPr lang="en-CA" sz="1700" dirty="0">
              <a:effectLst/>
              <a:ea typeface="Times New Roman" panose="02020603050405020304" pitchFamily="18" charset="0"/>
            </a:endParaRPr>
          </a:p>
          <a:p>
            <a:pPr marL="0" indent="0">
              <a:buNone/>
            </a:pPr>
            <a:r>
              <a:rPr lang="en-US" sz="1700" dirty="0">
                <a:solidFill>
                  <a:srgbClr val="0070C0"/>
                </a:solidFill>
                <a:effectLst/>
                <a:ea typeface="Times New Roman" panose="02020603050405020304" pitchFamily="18" charset="0"/>
              </a:rPr>
              <a:t>Carton shipment greater than 40 pounds, must be marked with the Gross, Tare Weight, and Net Weight.</a:t>
            </a:r>
            <a:endParaRPr lang="en-CA" sz="1700" dirty="0">
              <a:solidFill>
                <a:srgbClr val="0070C0"/>
              </a:solidFill>
              <a:effectLst/>
              <a:ea typeface="Times New Roman" panose="02020603050405020304" pitchFamily="18" charset="0"/>
            </a:endParaRPr>
          </a:p>
          <a:p>
            <a:pPr marL="0" indent="0">
              <a:buNone/>
            </a:pPr>
            <a:r>
              <a:rPr lang="en-US" sz="1700" dirty="0">
                <a:solidFill>
                  <a:srgbClr val="0070C0"/>
                </a:solidFill>
                <a:effectLst/>
                <a:ea typeface="Times New Roman" panose="02020603050405020304" pitchFamily="18" charset="0"/>
              </a:rPr>
              <a:t>Shipment labeling requirements are in accordance </a:t>
            </a:r>
            <a:r>
              <a:rPr lang="en-CA" sz="1700" dirty="0">
                <a:solidFill>
                  <a:srgbClr val="0070C0"/>
                </a:solidFill>
                <a:effectLst/>
                <a:ea typeface="Calibri" panose="020F0502020204030204" pitchFamily="34" charset="0"/>
              </a:rPr>
              <a:t>with C-0003229 – Supplier Shipment Label Requirement.</a:t>
            </a:r>
            <a:endParaRPr lang="en-CA" sz="1700" dirty="0">
              <a:solidFill>
                <a:srgbClr val="0070C0"/>
              </a:solidFill>
              <a:effectLst/>
              <a:ea typeface="Times New Roman" panose="02020603050405020304" pitchFamily="18" charset="0"/>
            </a:endParaRPr>
          </a:p>
          <a:p>
            <a:pPr marL="0" indent="0">
              <a:spcBef>
                <a:spcPts val="600"/>
              </a:spcBef>
              <a:buNone/>
            </a:pPr>
            <a:r>
              <a:rPr lang="en-US" sz="1700" dirty="0">
                <a:solidFill>
                  <a:srgbClr val="0070C0"/>
                </a:solidFill>
                <a:effectLst/>
                <a:ea typeface="Times New Roman" panose="02020603050405020304" pitchFamily="18" charset="0"/>
              </a:rPr>
              <a:t>All materials requiring shelf-life monitoring must be delivered with a minimum of 80% of the total specified shelf life. The remaining shelf life is to be documented on the supplier’s packing slip, C of C or C of A.</a:t>
            </a:r>
            <a:endParaRPr lang="en-US" sz="1400" dirty="0"/>
          </a:p>
        </p:txBody>
      </p:sp>
    </p:spTree>
    <p:extLst>
      <p:ext uri="{BB962C8B-B14F-4D97-AF65-F5344CB8AC3E}">
        <p14:creationId xmlns:p14="http://schemas.microsoft.com/office/powerpoint/2010/main" val="1912922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F5D8B05-23CD-9D99-4172-DF73A449D4DA}"/>
              </a:ext>
            </a:extLst>
          </p:cNvPr>
          <p:cNvSpPr>
            <a:spLocks noGrp="1"/>
          </p:cNvSpPr>
          <p:nvPr>
            <p:ph type="title"/>
          </p:nvPr>
        </p:nvSpPr>
        <p:spPr>
          <a:xfrm>
            <a:off x="1104209" y="877587"/>
            <a:ext cx="9407037" cy="681643"/>
          </a:xfrm>
        </p:spPr>
        <p:txBody>
          <a:bodyPr>
            <a:normAutofit/>
          </a:bodyPr>
          <a:lstStyle/>
          <a:p>
            <a:r>
              <a:rPr lang="en-US" sz="3600" dirty="0"/>
              <a:t>Introduction</a:t>
            </a:r>
            <a:endParaRPr lang="en-CA" sz="3600" dirty="0"/>
          </a:p>
        </p:txBody>
      </p:sp>
      <p:sp>
        <p:nvSpPr>
          <p:cNvPr id="11" name="Content Placeholder 10">
            <a:extLst>
              <a:ext uri="{FF2B5EF4-FFF2-40B4-BE49-F238E27FC236}">
                <a16:creationId xmlns:a16="http://schemas.microsoft.com/office/drawing/2014/main" id="{47E692D7-A727-6B5A-D14D-C2E962D870C0}"/>
              </a:ext>
            </a:extLst>
          </p:cNvPr>
          <p:cNvSpPr>
            <a:spLocks noGrp="1"/>
          </p:cNvSpPr>
          <p:nvPr>
            <p:ph idx="1"/>
          </p:nvPr>
        </p:nvSpPr>
        <p:spPr>
          <a:xfrm>
            <a:off x="838200" y="2238104"/>
            <a:ext cx="10515600" cy="3938860"/>
          </a:xfrm>
        </p:spPr>
        <p:txBody>
          <a:bodyPr>
            <a:normAutofit/>
          </a:bodyPr>
          <a:lstStyle/>
          <a:p>
            <a:pPr marL="0" indent="0" algn="ctr">
              <a:buNone/>
            </a:pPr>
            <a:r>
              <a:rPr lang="en-US" sz="2800" dirty="0">
                <a:solidFill>
                  <a:schemeClr val="tx2">
                    <a:lumMod val="75000"/>
                  </a:schemeClr>
                </a:solidFill>
              </a:rPr>
              <a:t>This document will cover the most recent changes made to the </a:t>
            </a:r>
            <a:r>
              <a:rPr lang="en-US" sz="2800" b="1" dirty="0">
                <a:solidFill>
                  <a:schemeClr val="tx2">
                    <a:lumMod val="75000"/>
                  </a:schemeClr>
                </a:solidFill>
              </a:rPr>
              <a:t>Supplier Quality Requirements</a:t>
            </a:r>
          </a:p>
          <a:p>
            <a:pPr marL="0" indent="0" algn="ctr">
              <a:buNone/>
            </a:pPr>
            <a:endParaRPr lang="en-US" sz="2400" dirty="0"/>
          </a:p>
          <a:p>
            <a:pPr marL="1524000"/>
            <a:r>
              <a:rPr lang="en-US" sz="2400" dirty="0">
                <a:solidFill>
                  <a:schemeClr val="tx2">
                    <a:lumMod val="75000"/>
                  </a:schemeClr>
                </a:solidFill>
              </a:rPr>
              <a:t>Text in Black represents text that has not changed</a:t>
            </a:r>
          </a:p>
          <a:p>
            <a:pPr marL="1524000"/>
            <a:r>
              <a:rPr lang="en-US" sz="2400" dirty="0">
                <a:solidFill>
                  <a:srgbClr val="0070C0"/>
                </a:solidFill>
              </a:rPr>
              <a:t>Text in Blue represents text that has changed</a:t>
            </a:r>
          </a:p>
          <a:p>
            <a:pPr marL="1524000"/>
            <a:endParaRPr lang="en-US" sz="2400" dirty="0">
              <a:solidFill>
                <a:srgbClr val="0070C0"/>
              </a:solidFill>
            </a:endParaRPr>
          </a:p>
          <a:p>
            <a:pPr marL="0" indent="87313" algn="ctr">
              <a:buNone/>
            </a:pPr>
            <a:r>
              <a:rPr lang="en-US" sz="2400" b="1" i="1" dirty="0">
                <a:solidFill>
                  <a:schemeClr val="tx2">
                    <a:lumMod val="75000"/>
                  </a:schemeClr>
                </a:solidFill>
              </a:rPr>
              <a:t>Please Note: </a:t>
            </a:r>
            <a:r>
              <a:rPr lang="en-US" sz="2400" i="1" dirty="0">
                <a:solidFill>
                  <a:schemeClr val="tx2">
                    <a:lumMod val="75000"/>
                  </a:schemeClr>
                </a:solidFill>
              </a:rPr>
              <a:t>Creation suppliers are required to adhere to all requirements in the Supplier Quality Requirements and the Terms and Conditions.</a:t>
            </a:r>
            <a:endParaRPr lang="en-CA" sz="2400" i="1" dirty="0">
              <a:solidFill>
                <a:schemeClr val="tx2">
                  <a:lumMod val="75000"/>
                </a:schemeClr>
              </a:solidFill>
            </a:endParaRPr>
          </a:p>
        </p:txBody>
      </p:sp>
      <p:sp>
        <p:nvSpPr>
          <p:cNvPr id="4" name="Slide Number Placeholder 3">
            <a:extLst>
              <a:ext uri="{FF2B5EF4-FFF2-40B4-BE49-F238E27FC236}">
                <a16:creationId xmlns:a16="http://schemas.microsoft.com/office/drawing/2014/main" id="{E0A8C2EB-80B0-4546-8881-8F29270BAF4A}"/>
              </a:ext>
            </a:extLst>
          </p:cNvPr>
          <p:cNvSpPr>
            <a:spLocks noGrp="1"/>
          </p:cNvSpPr>
          <p:nvPr>
            <p:ph type="sldNum" sz="quarter" idx="12"/>
          </p:nvPr>
        </p:nvSpPr>
        <p:spPr/>
        <p:txBody>
          <a:bodyPr/>
          <a:lstStyle/>
          <a:p>
            <a:fld id="{CF3C0CD8-3D3A-4375-82B6-AEBC7CFA948B}" type="slidenum">
              <a:rPr lang="en-US" smtClean="0"/>
              <a:t>2</a:t>
            </a:fld>
            <a:endParaRPr lang="en-US" dirty="0"/>
          </a:p>
        </p:txBody>
      </p:sp>
    </p:spTree>
    <p:extLst>
      <p:ext uri="{BB962C8B-B14F-4D97-AF65-F5344CB8AC3E}">
        <p14:creationId xmlns:p14="http://schemas.microsoft.com/office/powerpoint/2010/main" val="3355383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D283E-E115-4C9E-855E-E914493CBC40}"/>
              </a:ext>
            </a:extLst>
          </p:cNvPr>
          <p:cNvSpPr>
            <a:spLocks noGrp="1"/>
          </p:cNvSpPr>
          <p:nvPr>
            <p:ph type="title"/>
          </p:nvPr>
        </p:nvSpPr>
        <p:spPr>
          <a:xfrm>
            <a:off x="517650" y="244764"/>
            <a:ext cx="11156700" cy="652219"/>
          </a:xfrm>
        </p:spPr>
        <p:txBody>
          <a:bodyPr/>
          <a:lstStyle/>
          <a:p>
            <a:r>
              <a:rPr lang="en-US" dirty="0"/>
              <a:t>Supplier Quality Requirements</a:t>
            </a:r>
          </a:p>
        </p:txBody>
      </p:sp>
      <p:sp>
        <p:nvSpPr>
          <p:cNvPr id="3" name="Content Placeholder 2">
            <a:extLst>
              <a:ext uri="{FF2B5EF4-FFF2-40B4-BE49-F238E27FC236}">
                <a16:creationId xmlns:a16="http://schemas.microsoft.com/office/drawing/2014/main" id="{64E24017-E6AE-4719-8E55-49C1D8CE9007}"/>
              </a:ext>
            </a:extLst>
          </p:cNvPr>
          <p:cNvSpPr>
            <a:spLocks noGrp="1"/>
          </p:cNvSpPr>
          <p:nvPr>
            <p:ph idx="1"/>
          </p:nvPr>
        </p:nvSpPr>
        <p:spPr>
          <a:xfrm>
            <a:off x="540000" y="1105989"/>
            <a:ext cx="11156700" cy="5507247"/>
          </a:xfrm>
        </p:spPr>
        <p:txBody>
          <a:bodyPr>
            <a:normAutofit fontScale="92500" lnSpcReduction="20000"/>
          </a:bodyPr>
          <a:lstStyle/>
          <a:p>
            <a:pPr marL="342900" lvl="0" indent="-342900">
              <a:buFont typeface="+mj-lt"/>
              <a:buAutoNum type="arabicPeriod" startAt="23"/>
            </a:pPr>
            <a:r>
              <a:rPr lang="en-CA" b="1" u="sng" dirty="0"/>
              <a:t>FOREIGN OBJECT DEBRIS (FOD) – </a:t>
            </a:r>
            <a:r>
              <a:rPr lang="en-CA" b="1" u="sng" dirty="0">
                <a:highlight>
                  <a:srgbClr val="FFFF00"/>
                </a:highlight>
              </a:rPr>
              <a:t>New Section</a:t>
            </a:r>
          </a:p>
          <a:p>
            <a:pPr marL="357188" indent="0">
              <a:lnSpc>
                <a:spcPct val="120000"/>
              </a:lnSpc>
              <a:buNone/>
            </a:pPr>
            <a:r>
              <a:rPr lang="en-US" dirty="0">
                <a:solidFill>
                  <a:srgbClr val="0070C0"/>
                </a:solidFill>
                <a:effectLst/>
                <a:ea typeface="Times New Roman" panose="02020603050405020304" pitchFamily="18" charset="0"/>
              </a:rPr>
              <a:t>Supplier shall maintain part cleanliness and handle parts such that debris and contaminants cannot enter into any cavities or remain embedded in a part or assembly. Supplier will ensure that all tooling, fixtures, jigs, test equipment and handling equipment are maintained in a state of cleanliness sufficient to prevent FOD.</a:t>
            </a:r>
            <a:endParaRPr lang="en-CA" dirty="0">
              <a:solidFill>
                <a:srgbClr val="0070C0"/>
              </a:solidFill>
              <a:effectLst/>
              <a:ea typeface="Times New Roman" panose="02020603050405020304" pitchFamily="18" charset="0"/>
            </a:endParaRPr>
          </a:p>
          <a:p>
            <a:pPr marL="342900" lvl="0" indent="-342900">
              <a:buFont typeface="+mj-lt"/>
              <a:buAutoNum type="arabicPeriod" startAt="24"/>
            </a:pPr>
            <a:r>
              <a:rPr lang="en-CA" b="1" u="sng" dirty="0"/>
              <a:t>BUSINESS UNIT REVIEWS</a:t>
            </a:r>
            <a:endParaRPr lang="en-US" dirty="0"/>
          </a:p>
          <a:p>
            <a:pPr marL="357188" indent="0" algn="just">
              <a:lnSpc>
                <a:spcPct val="120000"/>
              </a:lnSpc>
              <a:spcBef>
                <a:spcPts val="1200"/>
              </a:spcBef>
              <a:spcAft>
                <a:spcPts val="600"/>
              </a:spcAft>
              <a:buNone/>
            </a:pPr>
            <a:r>
              <a:rPr lang="en-CA" dirty="0">
                <a:solidFill>
                  <a:srgbClr val="0070C0"/>
                </a:solidFill>
                <a:effectLst/>
                <a:ea typeface="Calibri" panose="020F0502020204030204" pitchFamily="34" charset="0"/>
              </a:rPr>
              <a:t>Supplier Business Reviews (SBRs) may be conducted when deemed necessary. The topics covered in a SBR could include a supplier’s performance, operational updates, org structure, quote activity, quoting performance, financial update, bond performance, site feedback, recent scorecards, lean, OTD, recent SCARs, or any other supplier related subjects. This is not a comprehensive list of all the topics that will be discussed in a SBR, but rather, it is an example of the basic subjects that could be reviewed.</a:t>
            </a:r>
            <a:endParaRPr lang="en-CA" dirty="0">
              <a:solidFill>
                <a:srgbClr val="0070C0"/>
              </a:solidFill>
              <a:effectLst/>
              <a:ea typeface="Times New Roman" panose="02020603050405020304" pitchFamily="18" charset="0"/>
            </a:endParaRPr>
          </a:p>
          <a:p>
            <a:pPr marL="342900" lvl="0" indent="-342900">
              <a:buFont typeface="+mj-lt"/>
              <a:buAutoNum type="arabicPeriod" startAt="25"/>
            </a:pPr>
            <a:r>
              <a:rPr lang="en-CA" b="1" u="sng" dirty="0"/>
              <a:t>RECORD RETENTION</a:t>
            </a:r>
            <a:endParaRPr lang="en-US" dirty="0"/>
          </a:p>
          <a:p>
            <a:pPr marL="357188" indent="0">
              <a:spcBef>
                <a:spcPts val="600"/>
              </a:spcBef>
              <a:spcAft>
                <a:spcPts val="600"/>
              </a:spcAft>
              <a:buNone/>
            </a:pPr>
            <a:r>
              <a:rPr lang="en-CA" sz="1700" dirty="0">
                <a:effectLst/>
                <a:ea typeface="Calibri" panose="020F0502020204030204" pitchFamily="34" charset="0"/>
              </a:rPr>
              <a:t>The </a:t>
            </a:r>
            <a:r>
              <a:rPr lang="en-CA" sz="1700" dirty="0">
                <a:solidFill>
                  <a:srgbClr val="000000"/>
                </a:solidFill>
                <a:effectLst/>
                <a:ea typeface="Calibri" panose="020F0502020204030204" pitchFamily="34" charset="0"/>
              </a:rPr>
              <a:t>supplier </a:t>
            </a:r>
            <a:r>
              <a:rPr lang="en-CA" sz="1700" dirty="0">
                <a:effectLst/>
                <a:ea typeface="Calibri" panose="020F0502020204030204" pitchFamily="34" charset="0"/>
              </a:rPr>
              <a:t>shall ensure all records, </a:t>
            </a:r>
            <a:r>
              <a:rPr lang="en-CA" sz="1700" dirty="0">
                <a:solidFill>
                  <a:srgbClr val="0070C0"/>
                </a:solidFill>
                <a:effectLst/>
                <a:ea typeface="Calibri" panose="020F0502020204030204" pitchFamily="34" charset="0"/>
              </a:rPr>
              <a:t>including applicable sub-tier records, </a:t>
            </a:r>
            <a:r>
              <a:rPr lang="en-CA" sz="1700" dirty="0">
                <a:effectLst/>
                <a:ea typeface="Calibri" panose="020F0502020204030204" pitchFamily="34" charset="0"/>
              </a:rPr>
              <a:t>related to the design &amp; procurement, manufacturing, services, and delivery of parts supplied to Creation and (if applicable) the material certificate of origin will be maintained for a minimum of 3 years unless otherwise specified.</a:t>
            </a:r>
            <a:endParaRPr lang="en-CA" sz="1700" dirty="0">
              <a:effectLst/>
              <a:ea typeface="Times New Roman" panose="02020603050405020304" pitchFamily="18" charset="0"/>
            </a:endParaRPr>
          </a:p>
          <a:p>
            <a:pPr marL="742950" lvl="1" indent="-285750">
              <a:spcBef>
                <a:spcPts val="600"/>
              </a:spcBef>
              <a:spcAft>
                <a:spcPts val="600"/>
              </a:spcAft>
              <a:buFont typeface="+mj-lt"/>
              <a:buAutoNum type="alphaLcPeriod"/>
            </a:pPr>
            <a:r>
              <a:rPr lang="en-CA" sz="1700" dirty="0">
                <a:solidFill>
                  <a:srgbClr val="0070C0"/>
                </a:solidFill>
                <a:effectLst/>
                <a:ea typeface="Calibri" panose="020F0502020204030204" pitchFamily="34" charset="0"/>
              </a:rPr>
              <a:t>Supplier is responsible to retain records in accordance with the supplier’s regulatory compliance, certifying body requirements, or customer defined retention requirements. </a:t>
            </a:r>
            <a:endParaRPr lang="en-CA" sz="1700" dirty="0">
              <a:solidFill>
                <a:srgbClr val="0070C0"/>
              </a:solidFill>
              <a:effectLst/>
              <a:ea typeface="Times New Roman" panose="02020603050405020304" pitchFamily="18" charset="0"/>
            </a:endParaRPr>
          </a:p>
          <a:p>
            <a:pPr marL="742950" lvl="1" indent="-285750">
              <a:spcBef>
                <a:spcPts val="600"/>
              </a:spcBef>
              <a:spcAft>
                <a:spcPts val="600"/>
              </a:spcAft>
              <a:buFont typeface="+mj-lt"/>
              <a:buAutoNum type="alphaLcPeriod"/>
            </a:pPr>
            <a:r>
              <a:rPr lang="en-CA" sz="1700" dirty="0">
                <a:effectLst/>
                <a:ea typeface="Calibri" panose="020F0502020204030204" pitchFamily="34" charset="0"/>
              </a:rPr>
              <a:t>Supplier is responsible to properly dispose of obsolete or expired records in accordance with the supplier’s regulatory compliance or certifying body requirements. </a:t>
            </a:r>
            <a:endParaRPr lang="en-CA" sz="1700" dirty="0">
              <a:effectLst/>
              <a:ea typeface="Times New Roman" panose="02020603050405020304" pitchFamily="18" charset="0"/>
            </a:endParaRPr>
          </a:p>
          <a:p>
            <a:pPr marL="742950" lvl="1" indent="-285750">
              <a:spcBef>
                <a:spcPts val="600"/>
              </a:spcBef>
              <a:spcAft>
                <a:spcPts val="600"/>
              </a:spcAft>
              <a:buFont typeface="+mj-lt"/>
              <a:buAutoNum type="alphaLcPeriod"/>
            </a:pPr>
            <a:r>
              <a:rPr lang="en-CA" sz="1700" dirty="0">
                <a:effectLst/>
                <a:ea typeface="Calibri" panose="020F0502020204030204" pitchFamily="34" charset="0"/>
              </a:rPr>
              <a:t>In the case where the supplier’s part is used to manufacture a </a:t>
            </a:r>
            <a:r>
              <a:rPr lang="en-CA" sz="1700" b="1" dirty="0">
                <a:effectLst/>
                <a:ea typeface="Calibri" panose="020F0502020204030204" pitchFamily="34" charset="0"/>
              </a:rPr>
              <a:t>medical device</a:t>
            </a:r>
            <a:r>
              <a:rPr lang="en-CA" sz="1700" dirty="0">
                <a:effectLst/>
                <a:ea typeface="Calibri" panose="020F0502020204030204" pitchFamily="34" charset="0"/>
              </a:rPr>
              <a:t>, the supplier shall retain all records for a time period specified within the procurement specification after delivery to Creation. </a:t>
            </a:r>
            <a:endParaRPr lang="en-CA" sz="1700" dirty="0">
              <a:effectLst/>
              <a:ea typeface="Times New Roman" panose="02020603050405020304" pitchFamily="18" charset="0"/>
            </a:endParaRPr>
          </a:p>
          <a:p>
            <a:pPr marL="357188" indent="0">
              <a:buNone/>
            </a:pPr>
            <a:r>
              <a:rPr lang="en-CA" sz="1700" dirty="0">
                <a:solidFill>
                  <a:srgbClr val="0070C0"/>
                </a:solidFill>
                <a:effectLst/>
                <a:ea typeface="Calibri" panose="020F0502020204030204" pitchFamily="34" charset="0"/>
              </a:rPr>
              <a:t>Quality records shall be made available for review if required. Supplier shall provide Creation a copy of such records without charge upon Creation’s request.</a:t>
            </a:r>
            <a:endParaRPr lang="en-US" sz="3500" dirty="0">
              <a:solidFill>
                <a:srgbClr val="0070C0"/>
              </a:solidFill>
            </a:endParaRPr>
          </a:p>
        </p:txBody>
      </p:sp>
    </p:spTree>
    <p:extLst>
      <p:ext uri="{BB962C8B-B14F-4D97-AF65-F5344CB8AC3E}">
        <p14:creationId xmlns:p14="http://schemas.microsoft.com/office/powerpoint/2010/main" val="3868923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D283E-E115-4C9E-855E-E914493CBC40}"/>
              </a:ext>
            </a:extLst>
          </p:cNvPr>
          <p:cNvSpPr>
            <a:spLocks noGrp="1"/>
          </p:cNvSpPr>
          <p:nvPr>
            <p:ph type="title"/>
          </p:nvPr>
        </p:nvSpPr>
        <p:spPr>
          <a:xfrm>
            <a:off x="540000" y="244764"/>
            <a:ext cx="11156700" cy="584108"/>
          </a:xfrm>
        </p:spPr>
        <p:txBody>
          <a:bodyPr/>
          <a:lstStyle/>
          <a:p>
            <a:r>
              <a:rPr lang="en-US" dirty="0"/>
              <a:t>Supplier Quality Requirements</a:t>
            </a:r>
          </a:p>
        </p:txBody>
      </p:sp>
      <p:sp>
        <p:nvSpPr>
          <p:cNvPr id="3" name="Content Placeholder 2">
            <a:extLst>
              <a:ext uri="{FF2B5EF4-FFF2-40B4-BE49-F238E27FC236}">
                <a16:creationId xmlns:a16="http://schemas.microsoft.com/office/drawing/2014/main" id="{64E24017-E6AE-4719-8E55-49C1D8CE9007}"/>
              </a:ext>
            </a:extLst>
          </p:cNvPr>
          <p:cNvSpPr>
            <a:spLocks noGrp="1"/>
          </p:cNvSpPr>
          <p:nvPr>
            <p:ph idx="1"/>
          </p:nvPr>
        </p:nvSpPr>
        <p:spPr>
          <a:xfrm>
            <a:off x="540000" y="1010195"/>
            <a:ext cx="11156700" cy="5603042"/>
          </a:xfrm>
        </p:spPr>
        <p:txBody>
          <a:bodyPr>
            <a:normAutofit fontScale="92500" lnSpcReduction="10000"/>
          </a:bodyPr>
          <a:lstStyle/>
          <a:p>
            <a:pPr marL="342900" lvl="0" indent="-342900">
              <a:lnSpc>
                <a:spcPct val="120000"/>
              </a:lnSpc>
              <a:buFont typeface="+mj-lt"/>
              <a:buAutoNum type="arabicPeriod" startAt="26"/>
            </a:pPr>
            <a:r>
              <a:rPr lang="en-CA" b="1" u="sng" dirty="0"/>
              <a:t>BUSINESS CONTINUITY PLANNING</a:t>
            </a:r>
          </a:p>
          <a:p>
            <a:pPr marL="357188" indent="0">
              <a:spcBef>
                <a:spcPts val="1200"/>
              </a:spcBef>
              <a:spcAft>
                <a:spcPts val="1200"/>
              </a:spcAft>
              <a:buNone/>
            </a:pPr>
            <a:r>
              <a:rPr lang="en-US" sz="1700" b="1" dirty="0">
                <a:solidFill>
                  <a:srgbClr val="0070C0"/>
                </a:solidFill>
                <a:effectLst/>
                <a:ea typeface="Times New Roman" panose="02020603050405020304" pitchFamily="18" charset="0"/>
              </a:rPr>
              <a:t>Labor Disputes</a:t>
            </a:r>
            <a:endParaRPr lang="en-CA" sz="1700" dirty="0">
              <a:solidFill>
                <a:srgbClr val="0070C0"/>
              </a:solidFill>
              <a:effectLst/>
              <a:ea typeface="Times New Roman" panose="02020603050405020304" pitchFamily="18" charset="0"/>
            </a:endParaRPr>
          </a:p>
          <a:p>
            <a:pPr marL="357188" indent="0">
              <a:spcBef>
                <a:spcPts val="0"/>
              </a:spcBef>
              <a:buNone/>
            </a:pPr>
            <a:r>
              <a:rPr lang="en-US" sz="1700" dirty="0">
                <a:solidFill>
                  <a:srgbClr val="0070C0"/>
                </a:solidFill>
                <a:effectLst/>
                <a:ea typeface="Times New Roman" panose="02020603050405020304" pitchFamily="18" charset="0"/>
              </a:rPr>
              <a:t>The supplier will notify Creation in writing at least six (6) months in advance of the expiration of any current labor contract(s).</a:t>
            </a:r>
            <a:endParaRPr lang="en-CA" sz="1700" dirty="0">
              <a:solidFill>
                <a:srgbClr val="0070C0"/>
              </a:solidFill>
              <a:effectLst/>
              <a:ea typeface="Times New Roman" panose="02020603050405020304" pitchFamily="18" charset="0"/>
            </a:endParaRPr>
          </a:p>
          <a:p>
            <a:pPr marL="357188" indent="0">
              <a:buNone/>
            </a:pPr>
            <a:r>
              <a:rPr lang="en-US" sz="1700" dirty="0">
                <a:solidFill>
                  <a:srgbClr val="0070C0"/>
                </a:solidFill>
                <a:effectLst/>
                <a:ea typeface="Times New Roman" panose="02020603050405020304" pitchFamily="18" charset="0"/>
              </a:rPr>
              <a:t>The supplier will also notify Creation immediately of any actual or potential labor disputes or disruptions that will delay or threaten to delay timely delivery.</a:t>
            </a:r>
          </a:p>
          <a:p>
            <a:pPr marL="357188" indent="0">
              <a:buNone/>
            </a:pPr>
            <a:r>
              <a:rPr lang="en-US" sz="1700" b="1" dirty="0">
                <a:solidFill>
                  <a:srgbClr val="0070C0"/>
                </a:solidFill>
                <a:effectLst/>
                <a:ea typeface="Times New Roman" panose="02020603050405020304" pitchFamily="18" charset="0"/>
              </a:rPr>
              <a:t>Contingency Plan</a:t>
            </a:r>
            <a:endParaRPr lang="en-CA" sz="1700" dirty="0">
              <a:solidFill>
                <a:srgbClr val="0070C0"/>
              </a:solidFill>
              <a:effectLst/>
              <a:ea typeface="Times New Roman" panose="02020603050405020304" pitchFamily="18" charset="0"/>
            </a:endParaRPr>
          </a:p>
          <a:p>
            <a:pPr marL="357188" indent="0">
              <a:buNone/>
            </a:pPr>
            <a:r>
              <a:rPr lang="en-US" sz="1700" dirty="0">
                <a:solidFill>
                  <a:srgbClr val="0070C0"/>
                </a:solidFill>
                <a:effectLst/>
                <a:ea typeface="Times New Roman" panose="02020603050405020304" pitchFamily="18" charset="0"/>
              </a:rPr>
              <a:t>The supplier must have available for review a Disaster Recovery/Contingency plan for any quality, delivery, utility interruptions, labor shortage, succession planning for key executives, natural disasters, catastrophic events, all facets of the manufacturing process, key equipment failure, field returns, legal issues, business disruption, or any other circumstance that could affect production flow of material to Creation.  The Disaster Recovery plan should include backup of all customers, manufacturing and supplier data, prints, drawings, designs, equipment and tooling, every facet of the process, in redundant locations in the event of loss. The supplier’s Business Continuity or Disaster Recovery Plan shall be made available upon request to Creation as needed.</a:t>
            </a:r>
            <a:endParaRPr lang="en-CA" sz="1700" dirty="0">
              <a:solidFill>
                <a:srgbClr val="0070C0"/>
              </a:solidFill>
              <a:effectLst/>
              <a:ea typeface="Times New Roman" panose="02020603050405020304" pitchFamily="18" charset="0"/>
            </a:endParaRPr>
          </a:p>
          <a:p>
            <a:pPr marL="357188" indent="0">
              <a:buNone/>
            </a:pPr>
            <a:r>
              <a:rPr lang="en-US" sz="1700" dirty="0">
                <a:solidFill>
                  <a:srgbClr val="0070C0"/>
                </a:solidFill>
                <a:effectLst/>
                <a:ea typeface="Calibri" panose="020F0502020204030204" pitchFamily="34" charset="0"/>
              </a:rPr>
              <a:t>Reference C-0003171 Disaster Recovery Template on the Supplier Website.</a:t>
            </a:r>
            <a:endParaRPr lang="en-US" sz="1700" dirty="0">
              <a:solidFill>
                <a:srgbClr val="0070C0"/>
              </a:solidFill>
            </a:endParaRPr>
          </a:p>
          <a:p>
            <a:pPr marL="342900" lvl="0" indent="-342900">
              <a:lnSpc>
                <a:spcPct val="120000"/>
              </a:lnSpc>
              <a:buFont typeface="+mj-lt"/>
              <a:buAutoNum type="arabicPeriod" startAt="27"/>
            </a:pPr>
            <a:r>
              <a:rPr lang="en-CA" b="1" u="sng" dirty="0"/>
              <a:t>END OF LIFE NOTIFICATION</a:t>
            </a:r>
          </a:p>
          <a:p>
            <a:pPr marL="357188" indent="0">
              <a:spcBef>
                <a:spcPts val="600"/>
              </a:spcBef>
              <a:spcAft>
                <a:spcPts val="600"/>
              </a:spcAft>
              <a:buNone/>
            </a:pPr>
            <a:r>
              <a:rPr lang="en-CA" sz="1700" dirty="0">
                <a:effectLst/>
                <a:ea typeface="Calibri" panose="020F0502020204030204" pitchFamily="34" charset="0"/>
              </a:rPr>
              <a:t>If a supplier intends to end the production life of a part (LTB) or becomes aware of an End-of-Life Notification (EOL) notice to a subcomponent, this change shall be communicated to Creation Technologies immediately. </a:t>
            </a:r>
            <a:r>
              <a:rPr lang="en-CA" sz="1700" dirty="0">
                <a:solidFill>
                  <a:srgbClr val="0070C0"/>
                </a:solidFill>
                <a:effectLst/>
                <a:ea typeface="Calibri" panose="020F0502020204030204" pitchFamily="34" charset="0"/>
              </a:rPr>
              <a:t>Any End-of-Life or Obsolescence Notification will be sent to Creation at least </a:t>
            </a:r>
            <a:r>
              <a:rPr lang="en-CA" sz="1700" b="1" dirty="0">
                <a:solidFill>
                  <a:srgbClr val="0070C0"/>
                </a:solidFill>
                <a:effectLst/>
                <a:ea typeface="Calibri" panose="020F0502020204030204" pitchFamily="34" charset="0"/>
              </a:rPr>
              <a:t>six (6)</a:t>
            </a:r>
            <a:r>
              <a:rPr lang="en-CA" sz="1700" dirty="0">
                <a:solidFill>
                  <a:srgbClr val="0070C0"/>
                </a:solidFill>
                <a:effectLst/>
                <a:ea typeface="Calibri" panose="020F0502020204030204" pitchFamily="34" charset="0"/>
              </a:rPr>
              <a:t> months in advance with a sufficient explanation to Creation and shall provide an opportunity to place a last time buy.</a:t>
            </a:r>
            <a:r>
              <a:rPr lang="en-CA" sz="1700" dirty="0">
                <a:effectLst/>
                <a:ea typeface="Calibri" panose="020F0502020204030204" pitchFamily="34" charset="0"/>
              </a:rPr>
              <a:t> Supplier will notify Creation by sending EOL and LTB notifications to their Creation purchasing contact and the applicable email address below.</a:t>
            </a:r>
            <a:endParaRPr lang="en-CA" sz="1700" dirty="0">
              <a:effectLst/>
              <a:ea typeface="Times New Roman" panose="02020603050405020304" pitchFamily="18" charset="0"/>
            </a:endParaRPr>
          </a:p>
          <a:p>
            <a:pPr marL="357188" lvl="0" indent="0">
              <a:spcBef>
                <a:spcPts val="600"/>
              </a:spcBef>
              <a:spcAft>
                <a:spcPts val="600"/>
              </a:spcAft>
              <a:buNone/>
            </a:pPr>
            <a:r>
              <a:rPr lang="en-CA" sz="1700" b="1" u="sng" dirty="0">
                <a:solidFill>
                  <a:srgbClr val="0000FF"/>
                </a:solidFill>
                <a:effectLst/>
                <a:ea typeface="Calibri" panose="020F0502020204030204" pitchFamily="34" charset="0"/>
                <a:hlinkClick r:id="rId2"/>
              </a:rPr>
              <a:t>pcn@creationtech.com</a:t>
            </a:r>
            <a:r>
              <a:rPr lang="en-CA" sz="1700" dirty="0">
                <a:effectLst/>
                <a:ea typeface="Calibri" panose="020F0502020204030204" pitchFamily="34" charset="0"/>
              </a:rPr>
              <a:t> for any catalog or off the shelf product.</a:t>
            </a:r>
            <a:endParaRPr lang="en-CA" sz="1700" dirty="0">
              <a:effectLst/>
              <a:ea typeface="Times New Roman" panose="02020603050405020304" pitchFamily="18" charset="0"/>
            </a:endParaRPr>
          </a:p>
          <a:p>
            <a:pPr marL="357188" lvl="0" indent="0">
              <a:spcBef>
                <a:spcPts val="600"/>
              </a:spcBef>
              <a:buNone/>
            </a:pPr>
            <a:r>
              <a:rPr lang="en-CA" sz="1700" b="1" u="sng" dirty="0">
                <a:solidFill>
                  <a:srgbClr val="0000FF"/>
                </a:solidFill>
                <a:effectLst/>
                <a:ea typeface="Calibri" panose="020F0502020204030204" pitchFamily="34" charset="0"/>
                <a:hlinkClick r:id="rId3"/>
              </a:rPr>
              <a:t>MaketoPrintPCN@creationtech.com</a:t>
            </a:r>
            <a:r>
              <a:rPr lang="en-CA" sz="1700" b="1" dirty="0">
                <a:effectLst/>
                <a:ea typeface="Calibri" panose="020F0502020204030204" pitchFamily="34" charset="0"/>
              </a:rPr>
              <a:t> </a:t>
            </a:r>
            <a:r>
              <a:rPr lang="en-CA" sz="1700" dirty="0">
                <a:effectLst/>
                <a:ea typeface="Calibri" panose="020F0502020204030204" pitchFamily="34" charset="0"/>
              </a:rPr>
              <a:t>for any custom or build to print product.</a:t>
            </a:r>
            <a:endParaRPr lang="en-CA" sz="1700" dirty="0">
              <a:effectLst/>
              <a:ea typeface="Times New Roman" panose="02020603050405020304" pitchFamily="18" charset="0"/>
            </a:endParaRPr>
          </a:p>
          <a:p>
            <a:pPr marL="0" lvl="0" indent="0">
              <a:lnSpc>
                <a:spcPct val="120000"/>
              </a:lnSpc>
              <a:buNone/>
            </a:pPr>
            <a:endParaRPr lang="en-US" dirty="0"/>
          </a:p>
        </p:txBody>
      </p:sp>
    </p:spTree>
    <p:extLst>
      <p:ext uri="{BB962C8B-B14F-4D97-AF65-F5344CB8AC3E}">
        <p14:creationId xmlns:p14="http://schemas.microsoft.com/office/powerpoint/2010/main" val="2352415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287A84B-F80F-E93E-23D1-31B230D4403C}"/>
              </a:ext>
            </a:extLst>
          </p:cNvPr>
          <p:cNvSpPr txBox="1"/>
          <p:nvPr/>
        </p:nvSpPr>
        <p:spPr>
          <a:xfrm>
            <a:off x="2368732" y="2136338"/>
            <a:ext cx="7272746" cy="1292662"/>
          </a:xfrm>
          <a:prstGeom prst="rect">
            <a:avLst/>
          </a:prstGeom>
          <a:noFill/>
        </p:spPr>
        <p:txBody>
          <a:bodyPr wrap="square" rtlCol="0">
            <a:spAutoFit/>
          </a:bodyPr>
          <a:lstStyle/>
          <a:p>
            <a:pPr algn="ctr"/>
            <a:r>
              <a:rPr lang="en-US" sz="4400" dirty="0">
                <a:solidFill>
                  <a:schemeClr val="tx1">
                    <a:lumMod val="75000"/>
                    <a:lumOff val="25000"/>
                  </a:schemeClr>
                </a:solidFill>
                <a:latin typeface="Calibri" panose="020F0502020204030204" pitchFamily="34" charset="0"/>
                <a:cs typeface="Calibri" panose="020F0502020204030204" pitchFamily="34" charset="0"/>
              </a:rPr>
              <a:t>Questions?? </a:t>
            </a:r>
          </a:p>
          <a:p>
            <a:pPr algn="ctr">
              <a:spcBef>
                <a:spcPts val="1200"/>
              </a:spcBef>
            </a:pPr>
            <a:r>
              <a:rPr lang="en-US" sz="2400" i="1" dirty="0">
                <a:solidFill>
                  <a:schemeClr val="tx1">
                    <a:lumMod val="75000"/>
                    <a:lumOff val="25000"/>
                  </a:schemeClr>
                </a:solidFill>
                <a:latin typeface="Calibri" panose="020F0502020204030204" pitchFamily="34" charset="0"/>
                <a:cs typeface="Calibri" panose="020F0502020204030204" pitchFamily="34" charset="0"/>
              </a:rPr>
              <a:t>Contact your Creation Technologies Representative</a:t>
            </a:r>
            <a:endParaRPr lang="en-CA" sz="4400" i="1"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3429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C5425-6655-7080-87A0-2770E07D0B2A}"/>
              </a:ext>
            </a:extLst>
          </p:cNvPr>
          <p:cNvSpPr>
            <a:spLocks noGrp="1"/>
          </p:cNvSpPr>
          <p:nvPr>
            <p:ph type="title"/>
          </p:nvPr>
        </p:nvSpPr>
        <p:spPr>
          <a:xfrm>
            <a:off x="997130" y="807918"/>
            <a:ext cx="10515600" cy="681643"/>
          </a:xfrm>
        </p:spPr>
        <p:txBody>
          <a:bodyPr>
            <a:normAutofit/>
          </a:bodyPr>
          <a:lstStyle/>
          <a:p>
            <a:r>
              <a:rPr lang="en-US" sz="3600" dirty="0"/>
              <a:t>Important Note</a:t>
            </a:r>
            <a:endParaRPr lang="en-CA" sz="3600" dirty="0"/>
          </a:p>
        </p:txBody>
      </p:sp>
      <p:sp>
        <p:nvSpPr>
          <p:cNvPr id="3" name="Content Placeholder 2">
            <a:extLst>
              <a:ext uri="{FF2B5EF4-FFF2-40B4-BE49-F238E27FC236}">
                <a16:creationId xmlns:a16="http://schemas.microsoft.com/office/drawing/2014/main" id="{B32A66BC-22A2-DCA0-6E3D-AA4E64A37CCD}"/>
              </a:ext>
            </a:extLst>
          </p:cNvPr>
          <p:cNvSpPr>
            <a:spLocks noGrp="1"/>
          </p:cNvSpPr>
          <p:nvPr>
            <p:ph idx="1"/>
          </p:nvPr>
        </p:nvSpPr>
        <p:spPr>
          <a:xfrm>
            <a:off x="801189" y="2282833"/>
            <a:ext cx="10907483" cy="4007341"/>
          </a:xfrm>
        </p:spPr>
        <p:txBody>
          <a:bodyPr/>
          <a:lstStyle/>
          <a:p>
            <a:pPr marL="0" indent="0">
              <a:buNone/>
            </a:pPr>
            <a:r>
              <a:rPr lang="en-US" sz="2800" dirty="0"/>
              <a:t>This is the Creation Total Enterprise Supplier Quality Requirements</a:t>
            </a:r>
          </a:p>
          <a:p>
            <a:pPr marL="357188" indent="-357188"/>
            <a:r>
              <a:rPr lang="en-US" sz="2400" dirty="0"/>
              <a:t>Supplemental supplier quality requirements or provisions may be required, reference the Creation PO, procurement documentation, or confirm with your Creation representative.</a:t>
            </a:r>
            <a:endParaRPr lang="en-US" sz="2800" dirty="0"/>
          </a:p>
          <a:p>
            <a:pPr marL="0" indent="0">
              <a:buNone/>
            </a:pPr>
            <a:endParaRPr lang="en-US" dirty="0"/>
          </a:p>
          <a:p>
            <a:endParaRPr lang="en-CA" dirty="0"/>
          </a:p>
        </p:txBody>
      </p:sp>
      <p:sp>
        <p:nvSpPr>
          <p:cNvPr id="4" name="Slide Number Placeholder 3">
            <a:extLst>
              <a:ext uri="{FF2B5EF4-FFF2-40B4-BE49-F238E27FC236}">
                <a16:creationId xmlns:a16="http://schemas.microsoft.com/office/drawing/2014/main" id="{51279C68-8B50-55F7-36A9-6528D219276C}"/>
              </a:ext>
            </a:extLst>
          </p:cNvPr>
          <p:cNvSpPr>
            <a:spLocks noGrp="1"/>
          </p:cNvSpPr>
          <p:nvPr>
            <p:ph type="sldNum" sz="quarter" idx="12"/>
          </p:nvPr>
        </p:nvSpPr>
        <p:spPr/>
        <p:txBody>
          <a:bodyPr/>
          <a:lstStyle/>
          <a:p>
            <a:fld id="{CF3C0CD8-3D3A-4375-82B6-AEBC7CFA948B}" type="slidenum">
              <a:rPr lang="en-US" smtClean="0"/>
              <a:t>3</a:t>
            </a:fld>
            <a:endParaRPr lang="en-US" dirty="0"/>
          </a:p>
        </p:txBody>
      </p:sp>
    </p:spTree>
    <p:extLst>
      <p:ext uri="{BB962C8B-B14F-4D97-AF65-F5344CB8AC3E}">
        <p14:creationId xmlns:p14="http://schemas.microsoft.com/office/powerpoint/2010/main" val="53645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F779B-CE2C-496A-82A1-AB71391F12C0}"/>
              </a:ext>
            </a:extLst>
          </p:cNvPr>
          <p:cNvSpPr>
            <a:spLocks noGrp="1"/>
          </p:cNvSpPr>
          <p:nvPr>
            <p:ph type="title"/>
          </p:nvPr>
        </p:nvSpPr>
        <p:spPr/>
        <p:txBody>
          <a:bodyPr/>
          <a:lstStyle/>
          <a:p>
            <a:r>
              <a:rPr lang="en-US" dirty="0"/>
              <a:t>Supplier Quality Requirements</a:t>
            </a:r>
          </a:p>
        </p:txBody>
      </p:sp>
      <p:sp>
        <p:nvSpPr>
          <p:cNvPr id="4" name="Content Placeholder 3">
            <a:extLst>
              <a:ext uri="{FF2B5EF4-FFF2-40B4-BE49-F238E27FC236}">
                <a16:creationId xmlns:a16="http://schemas.microsoft.com/office/drawing/2014/main" id="{C37C11D5-F7CC-43FE-99F5-5BE35EC692D9}"/>
              </a:ext>
            </a:extLst>
          </p:cNvPr>
          <p:cNvSpPr>
            <a:spLocks noGrp="1"/>
          </p:cNvSpPr>
          <p:nvPr>
            <p:ph sz="half" idx="2"/>
          </p:nvPr>
        </p:nvSpPr>
        <p:spPr>
          <a:xfrm>
            <a:off x="540000" y="1376313"/>
            <a:ext cx="11156701" cy="4845378"/>
          </a:xfrm>
        </p:spPr>
        <p:txBody>
          <a:bodyPr/>
          <a:lstStyle/>
          <a:p>
            <a:r>
              <a:rPr lang="en-US" dirty="0"/>
              <a:t>Supplier Letter</a:t>
            </a:r>
          </a:p>
          <a:p>
            <a:endParaRPr lang="en-US" dirty="0"/>
          </a:p>
        </p:txBody>
      </p:sp>
      <p:pic>
        <p:nvPicPr>
          <p:cNvPr id="5" name="Picture 4">
            <a:extLst>
              <a:ext uri="{FF2B5EF4-FFF2-40B4-BE49-F238E27FC236}">
                <a16:creationId xmlns:a16="http://schemas.microsoft.com/office/drawing/2014/main" id="{EBA89831-C635-1787-346D-AC8D7B137DCC}"/>
              </a:ext>
            </a:extLst>
          </p:cNvPr>
          <p:cNvPicPr>
            <a:picLocks noChangeAspect="1"/>
          </p:cNvPicPr>
          <p:nvPr/>
        </p:nvPicPr>
        <p:blipFill>
          <a:blip r:embed="rId2"/>
          <a:stretch>
            <a:fillRect/>
          </a:stretch>
        </p:blipFill>
        <p:spPr>
          <a:xfrm>
            <a:off x="1311843" y="1796338"/>
            <a:ext cx="9568313" cy="4245190"/>
          </a:xfrm>
          <a:prstGeom prst="rect">
            <a:avLst/>
          </a:prstGeom>
        </p:spPr>
      </p:pic>
    </p:spTree>
    <p:extLst>
      <p:ext uri="{BB962C8B-B14F-4D97-AF65-F5344CB8AC3E}">
        <p14:creationId xmlns:p14="http://schemas.microsoft.com/office/powerpoint/2010/main" val="1176194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C308D0-A78E-4D41-AEEA-79812816ED65}"/>
              </a:ext>
            </a:extLst>
          </p:cNvPr>
          <p:cNvSpPr>
            <a:spLocks noGrp="1"/>
          </p:cNvSpPr>
          <p:nvPr>
            <p:ph type="title"/>
          </p:nvPr>
        </p:nvSpPr>
        <p:spPr>
          <a:xfrm>
            <a:off x="517650" y="147412"/>
            <a:ext cx="11156700" cy="939800"/>
          </a:xfrm>
        </p:spPr>
        <p:txBody>
          <a:bodyPr/>
          <a:lstStyle/>
          <a:p>
            <a:r>
              <a:rPr lang="en-US" dirty="0"/>
              <a:t>Supplier Quality Requirements</a:t>
            </a:r>
          </a:p>
        </p:txBody>
      </p:sp>
      <p:sp>
        <p:nvSpPr>
          <p:cNvPr id="3" name="Content Placeholder 2">
            <a:extLst>
              <a:ext uri="{FF2B5EF4-FFF2-40B4-BE49-F238E27FC236}">
                <a16:creationId xmlns:a16="http://schemas.microsoft.com/office/drawing/2014/main" id="{9251F569-EDCC-4D08-B0AA-4A5D535E58C9}"/>
              </a:ext>
            </a:extLst>
          </p:cNvPr>
          <p:cNvSpPr>
            <a:spLocks noGrp="1"/>
          </p:cNvSpPr>
          <p:nvPr>
            <p:ph idx="1"/>
          </p:nvPr>
        </p:nvSpPr>
        <p:spPr>
          <a:xfrm>
            <a:off x="540000" y="1201783"/>
            <a:ext cx="11156700" cy="5291091"/>
          </a:xfrm>
        </p:spPr>
        <p:txBody>
          <a:bodyPr>
            <a:normAutofit fontScale="92500" lnSpcReduction="10000"/>
          </a:bodyPr>
          <a:lstStyle/>
          <a:p>
            <a:pPr marL="342900" marR="457200" lvl="0" indent="-342900">
              <a:spcBef>
                <a:spcPts val="1200"/>
              </a:spcBef>
              <a:spcAft>
                <a:spcPts val="600"/>
              </a:spcAft>
              <a:buFont typeface="Arial" panose="020B0604020202020204" pitchFamily="34" charset="0"/>
              <a:buAutoNum type="arabicPeriod"/>
              <a:tabLst>
                <a:tab pos="457200" algn="l"/>
              </a:tabLst>
            </a:pPr>
            <a:r>
              <a:rPr lang="en-CA" b="1" u="sng" dirty="0">
                <a:ea typeface="Calibri" panose="020F0502020204030204" pitchFamily="34" charset="0"/>
                <a:cs typeface="Times New Roman" panose="02020603050405020304" pitchFamily="18" charset="0"/>
              </a:rPr>
              <a:t>PURPOSE</a:t>
            </a:r>
            <a:endParaRPr lang="en-US" dirty="0">
              <a:ea typeface="Times New Roman" panose="02020603050405020304" pitchFamily="18" charset="0"/>
              <a:cs typeface="Times New Roman" panose="02020603050405020304" pitchFamily="18" charset="0"/>
            </a:endParaRPr>
          </a:p>
          <a:p>
            <a:pPr marL="573088" marR="0" lvl="1">
              <a:spcBef>
                <a:spcPts val="600"/>
              </a:spcBef>
              <a:spcAft>
                <a:spcPts val="600"/>
              </a:spcAft>
              <a:buSzPts val="800"/>
              <a:buFont typeface="Arial" panose="020B0604020202020204" pitchFamily="34" charset="0"/>
              <a:buChar char="•"/>
            </a:pPr>
            <a:r>
              <a:rPr lang="en-CA" dirty="0">
                <a:solidFill>
                  <a:schemeClr val="tx2">
                    <a:lumMod val="75000"/>
                  </a:schemeClr>
                </a:solidFill>
                <a:ea typeface="Calibri" panose="020F0502020204030204" pitchFamily="34" charset="0"/>
              </a:rPr>
              <a:t>The purpose of this document is to formalize Creation Technologies Supplier Quality Requirements for the global supply chain.  This document replaces all earlier revisions or documents.</a:t>
            </a:r>
            <a:endParaRPr lang="en-US" dirty="0">
              <a:solidFill>
                <a:schemeClr val="tx2">
                  <a:lumMod val="75000"/>
                </a:schemeClr>
              </a:solidFill>
              <a:ea typeface="Times New Roman" panose="02020603050405020304" pitchFamily="18" charset="0"/>
            </a:endParaRPr>
          </a:p>
          <a:p>
            <a:pPr marL="342900" marR="457200" lvl="0" indent="-342900">
              <a:spcBef>
                <a:spcPts val="1200"/>
              </a:spcBef>
              <a:spcAft>
                <a:spcPts val="600"/>
              </a:spcAft>
              <a:buSzPct val="76000"/>
              <a:buFont typeface="Arial" panose="020B0604020202020204" pitchFamily="34" charset="0"/>
              <a:buAutoNum type="arabicPeriod"/>
              <a:tabLst>
                <a:tab pos="457200" algn="l"/>
              </a:tabLst>
            </a:pPr>
            <a:r>
              <a:rPr lang="en-CA" b="1" u="sng" dirty="0">
                <a:ea typeface="Calibri" panose="020F0502020204030204" pitchFamily="34" charset="0"/>
                <a:cs typeface="Times New Roman" panose="02020603050405020304" pitchFamily="18" charset="0"/>
              </a:rPr>
              <a:t>SCOPE</a:t>
            </a:r>
            <a:endParaRPr lang="en-US" dirty="0">
              <a:ea typeface="Times New Roman" panose="02020603050405020304" pitchFamily="18" charset="0"/>
              <a:cs typeface="Times New Roman" panose="02020603050405020304" pitchFamily="18" charset="0"/>
            </a:endParaRPr>
          </a:p>
          <a:p>
            <a:pPr lvl="1">
              <a:spcBef>
                <a:spcPts val="600"/>
              </a:spcBef>
              <a:spcAft>
                <a:spcPts val="600"/>
              </a:spcAft>
              <a:buSzPts val="800"/>
              <a:buFont typeface="Arial" panose="020B0604020202020204" pitchFamily="34" charset="0"/>
              <a:buChar char="•"/>
            </a:pPr>
            <a:r>
              <a:rPr lang="en-CA" dirty="0">
                <a:solidFill>
                  <a:srgbClr val="0070C0"/>
                </a:solidFill>
                <a:effectLst/>
                <a:ea typeface="Calibri" panose="020F0502020204030204" pitchFamily="34" charset="0"/>
              </a:rPr>
              <a:t>This document applies to all suppliers providing product, materials, or services related to production for Creation global locations when invoked by purchase order. </a:t>
            </a:r>
            <a:endParaRPr lang="en-CA" dirty="0">
              <a:solidFill>
                <a:srgbClr val="0070C0"/>
              </a:solidFill>
              <a:effectLst/>
              <a:ea typeface="Times New Roman" panose="02020603050405020304" pitchFamily="18" charset="0"/>
            </a:endParaRPr>
          </a:p>
          <a:p>
            <a:pPr marL="342900" marR="457200" lvl="0" indent="-342900">
              <a:spcBef>
                <a:spcPts val="1200"/>
              </a:spcBef>
              <a:spcAft>
                <a:spcPts val="600"/>
              </a:spcAft>
              <a:buFont typeface="Arial" panose="020B0604020202020204" pitchFamily="34" charset="0"/>
              <a:buAutoNum type="arabicPeriod"/>
              <a:tabLst>
                <a:tab pos="457200" algn="l"/>
              </a:tabLst>
            </a:pPr>
            <a:r>
              <a:rPr lang="en-CA" b="1" u="sng" dirty="0">
                <a:ea typeface="Calibri" panose="020F0502020204030204" pitchFamily="34" charset="0"/>
                <a:cs typeface="Times New Roman" panose="02020603050405020304" pitchFamily="18" charset="0"/>
              </a:rPr>
              <a:t>DEFINITIONS</a:t>
            </a:r>
          </a:p>
          <a:p>
            <a:pPr marL="342900" lvl="0" indent="-342900">
              <a:buFont typeface="+mj-lt"/>
              <a:buAutoNum type="arabicPeriod"/>
            </a:pPr>
            <a:r>
              <a:rPr lang="en-CA" b="1" u="sng" dirty="0"/>
              <a:t>RESPONSIBILITIES</a:t>
            </a:r>
            <a:endParaRPr lang="en-US" b="1" dirty="0"/>
          </a:p>
          <a:p>
            <a:pPr>
              <a:spcBef>
                <a:spcPts val="600"/>
              </a:spcBef>
              <a:spcAft>
                <a:spcPts val="600"/>
              </a:spcAft>
            </a:pPr>
            <a:r>
              <a:rPr lang="en-CA" sz="1500" i="1" spc="50" dirty="0">
                <a:effectLst/>
                <a:ea typeface="Calibri" panose="020F0502020204030204" pitchFamily="34" charset="0"/>
              </a:rPr>
              <a:t>The functions listed below have responsibilities detailed in this procedure:</a:t>
            </a:r>
            <a:endParaRPr lang="en-CA" sz="1500" dirty="0">
              <a:effectLst/>
              <a:ea typeface="Times New Roman" panose="02020603050405020304" pitchFamily="18" charset="0"/>
            </a:endParaRPr>
          </a:p>
          <a:p>
            <a:pPr marL="742950" lvl="1" indent="-285750">
              <a:spcBef>
                <a:spcPts val="600"/>
              </a:spcBef>
              <a:spcAft>
                <a:spcPts val="600"/>
              </a:spcAft>
              <a:buSzPts val="800"/>
              <a:buFont typeface="Courier New" panose="02070309020205020404" pitchFamily="49" charset="0"/>
              <a:buChar char="o"/>
            </a:pPr>
            <a:r>
              <a:rPr lang="en-CA" sz="1500" b="1" dirty="0">
                <a:effectLst/>
                <a:ea typeface="Calibri" panose="020F0502020204030204" pitchFamily="34" charset="0"/>
              </a:rPr>
              <a:t>Procedure Owner</a:t>
            </a:r>
            <a:r>
              <a:rPr lang="en-CA" sz="1500" dirty="0">
                <a:effectLst/>
                <a:ea typeface="Calibri" panose="020F0502020204030204" pitchFamily="34" charset="0"/>
              </a:rPr>
              <a:t>: </a:t>
            </a:r>
            <a:r>
              <a:rPr lang="en-CA" sz="1500" dirty="0">
                <a:solidFill>
                  <a:srgbClr val="0070C0"/>
                </a:solidFill>
                <a:effectLst/>
                <a:ea typeface="Calibri" panose="020F0502020204030204" pitchFamily="34" charset="0"/>
              </a:rPr>
              <a:t>Director of Global Supplier Quality</a:t>
            </a:r>
            <a:endParaRPr lang="en-CA" sz="1500" dirty="0">
              <a:solidFill>
                <a:srgbClr val="0070C0"/>
              </a:solidFill>
              <a:effectLst/>
              <a:ea typeface="Times New Roman" panose="02020603050405020304" pitchFamily="18" charset="0"/>
            </a:endParaRPr>
          </a:p>
          <a:p>
            <a:pPr marL="742950" lvl="1" indent="-285750">
              <a:spcBef>
                <a:spcPts val="600"/>
              </a:spcBef>
              <a:spcAft>
                <a:spcPts val="600"/>
              </a:spcAft>
              <a:buSzPts val="800"/>
              <a:buFont typeface="Courier New" panose="02070309020205020404" pitchFamily="49" charset="0"/>
              <a:buChar char="o"/>
            </a:pPr>
            <a:r>
              <a:rPr lang="en-CA" sz="1500" dirty="0">
                <a:effectLst/>
                <a:ea typeface="Calibri" panose="020F0502020204030204" pitchFamily="34" charset="0"/>
              </a:rPr>
              <a:t>All the roles listed bellow should be trained on this procedure:</a:t>
            </a:r>
            <a:endParaRPr lang="en-CA" sz="1500" dirty="0">
              <a:effectLst/>
              <a:ea typeface="Times New Roman" panose="02020603050405020304" pitchFamily="18" charset="0"/>
            </a:endParaRPr>
          </a:p>
          <a:p>
            <a:pPr marL="1143000" lvl="2" indent="-228600">
              <a:spcBef>
                <a:spcPts val="600"/>
              </a:spcBef>
              <a:spcAft>
                <a:spcPts val="600"/>
              </a:spcAft>
              <a:buFont typeface="Wingdings" panose="05000000000000000000" pitchFamily="2" charset="2"/>
              <a:buChar char=""/>
            </a:pPr>
            <a:r>
              <a:rPr lang="en-CA" sz="1500" b="1" dirty="0">
                <a:effectLst/>
                <a:ea typeface="Calibri" panose="020F0502020204030204" pitchFamily="34" charset="0"/>
              </a:rPr>
              <a:t>Commodity Manager or Supply Chain Leader:</a:t>
            </a:r>
            <a:r>
              <a:rPr lang="en-CA" sz="1500" dirty="0">
                <a:effectLst/>
                <a:ea typeface="Calibri" panose="020F0502020204030204" pitchFamily="34" charset="0"/>
              </a:rPr>
              <a:t>  Procedure Contributor and Users - communicates the task to the supplier.</a:t>
            </a:r>
            <a:endParaRPr lang="en-CA" sz="1500" dirty="0">
              <a:effectLst/>
              <a:ea typeface="Times New Roman" panose="02020603050405020304" pitchFamily="18" charset="0"/>
            </a:endParaRPr>
          </a:p>
          <a:p>
            <a:pPr marL="1143000" lvl="2" indent="-228600">
              <a:spcBef>
                <a:spcPts val="600"/>
              </a:spcBef>
              <a:spcAft>
                <a:spcPts val="600"/>
              </a:spcAft>
              <a:buFont typeface="Wingdings" panose="05000000000000000000" pitchFamily="2" charset="2"/>
              <a:buChar char=""/>
            </a:pPr>
            <a:r>
              <a:rPr lang="en-CA" sz="1500" b="1" dirty="0">
                <a:effectLst/>
                <a:ea typeface="Calibri" panose="020F0502020204030204" pitchFamily="34" charset="0"/>
              </a:rPr>
              <a:t>Quality Leader, Quality Engineer, Supplier Quality, Engineering Leader, and Manufacturing Engineer:</a:t>
            </a:r>
            <a:r>
              <a:rPr lang="en-CA" sz="1500" dirty="0">
                <a:effectLst/>
                <a:ea typeface="Calibri" panose="020F0502020204030204" pitchFamily="34" charset="0"/>
              </a:rPr>
              <a:t>  Procedure Contributors and Users – has information and/or capability necessary to complete the work.</a:t>
            </a:r>
            <a:endParaRPr lang="en-CA" sz="1500" dirty="0">
              <a:effectLst/>
              <a:ea typeface="Times New Roman" panose="02020603050405020304" pitchFamily="18" charset="0"/>
            </a:endParaRPr>
          </a:p>
          <a:p>
            <a:pPr marL="1143000" lvl="2" indent="-228600">
              <a:spcBef>
                <a:spcPts val="600"/>
              </a:spcBef>
              <a:spcAft>
                <a:spcPts val="600"/>
              </a:spcAft>
              <a:buFont typeface="Wingdings" panose="05000000000000000000" pitchFamily="2" charset="2"/>
              <a:buChar char=""/>
            </a:pPr>
            <a:r>
              <a:rPr lang="en-CA" sz="1500" b="1" dirty="0">
                <a:effectLst/>
                <a:ea typeface="Calibri" panose="020F0502020204030204" pitchFamily="34" charset="0"/>
              </a:rPr>
              <a:t>Local Supplier Quality or Supplier Quality:</a:t>
            </a:r>
            <a:r>
              <a:rPr lang="en-CA" sz="1500" dirty="0">
                <a:effectLst/>
                <a:ea typeface="Calibri" panose="020F0502020204030204" pitchFamily="34" charset="0"/>
              </a:rPr>
              <a:t> Procedure Users - can provide resources or can play a supporting role in implementation. </a:t>
            </a:r>
            <a:endParaRPr lang="en-CA" sz="1500" dirty="0">
              <a:effectLst/>
              <a:ea typeface="Times New Roman" panose="02020603050405020304" pitchFamily="18" charset="0"/>
            </a:endParaRPr>
          </a:p>
          <a:p>
            <a:pPr marL="1143000" lvl="2" indent="-228600">
              <a:spcBef>
                <a:spcPts val="600"/>
              </a:spcBef>
              <a:spcAft>
                <a:spcPts val="600"/>
              </a:spcAft>
              <a:buFont typeface="Wingdings" panose="05000000000000000000" pitchFamily="2" charset="2"/>
              <a:buChar char=""/>
            </a:pPr>
            <a:r>
              <a:rPr lang="en-CA" sz="1500" b="1" dirty="0">
                <a:effectLst/>
                <a:ea typeface="Calibri" panose="020F0502020204030204" pitchFamily="34" charset="0"/>
              </a:rPr>
              <a:t>Buyer(s) and Planner(s):</a:t>
            </a:r>
            <a:r>
              <a:rPr lang="en-CA" sz="1500" dirty="0">
                <a:effectLst/>
                <a:ea typeface="Calibri" panose="020F0502020204030204" pitchFamily="34" charset="0"/>
              </a:rPr>
              <a:t> Procedure Contributor and Users – inform suppliers of SQR requirements and must be notified if supplier cannot or will not meet the requirements of this document.</a:t>
            </a:r>
            <a:endParaRPr lang="en-CA" sz="1500" dirty="0">
              <a:effectLst/>
              <a:ea typeface="Times New Roman" panose="02020603050405020304" pitchFamily="18" charset="0"/>
            </a:endParaRPr>
          </a:p>
          <a:p>
            <a:pPr marL="342900" marR="457200" lvl="0" indent="-342900">
              <a:spcBef>
                <a:spcPts val="1200"/>
              </a:spcBef>
              <a:spcAft>
                <a:spcPts val="600"/>
              </a:spcAft>
              <a:buSzPts val="1000"/>
              <a:buFont typeface="Arial" panose="020B0604020202020204" pitchFamily="34" charset="0"/>
              <a:buAutoNum type="arabicPeriod"/>
              <a:tabLst>
                <a:tab pos="457200" algn="l"/>
              </a:tabLst>
            </a:pPr>
            <a:endParaRPr lang="en-US" dirty="0">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151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C1232-7C82-4887-84E6-945BB09D0FAB}"/>
              </a:ext>
            </a:extLst>
          </p:cNvPr>
          <p:cNvSpPr>
            <a:spLocks noGrp="1"/>
          </p:cNvSpPr>
          <p:nvPr>
            <p:ph type="title"/>
          </p:nvPr>
        </p:nvSpPr>
        <p:spPr>
          <a:xfrm>
            <a:off x="517650" y="282575"/>
            <a:ext cx="11156700" cy="939800"/>
          </a:xfrm>
        </p:spPr>
        <p:txBody>
          <a:bodyPr/>
          <a:lstStyle/>
          <a:p>
            <a:r>
              <a:rPr lang="en-US" dirty="0"/>
              <a:t>Supplier Quality Requirements</a:t>
            </a:r>
          </a:p>
        </p:txBody>
      </p:sp>
      <p:sp>
        <p:nvSpPr>
          <p:cNvPr id="5" name="Content Placeholder 4">
            <a:extLst>
              <a:ext uri="{FF2B5EF4-FFF2-40B4-BE49-F238E27FC236}">
                <a16:creationId xmlns:a16="http://schemas.microsoft.com/office/drawing/2014/main" id="{7ECE0BAE-909F-4C59-A938-B940AA470E10}"/>
              </a:ext>
            </a:extLst>
          </p:cNvPr>
          <p:cNvSpPr>
            <a:spLocks noGrp="1"/>
          </p:cNvSpPr>
          <p:nvPr>
            <p:ph idx="1"/>
          </p:nvPr>
        </p:nvSpPr>
        <p:spPr>
          <a:xfrm>
            <a:off x="540000" y="1532709"/>
            <a:ext cx="11156700" cy="4572816"/>
          </a:xfrm>
        </p:spPr>
        <p:txBody>
          <a:bodyPr>
            <a:normAutofit fontScale="92500"/>
          </a:bodyPr>
          <a:lstStyle/>
          <a:p>
            <a:pPr marL="342900" marR="457200" lvl="0" indent="-342900">
              <a:spcBef>
                <a:spcPts val="1200"/>
              </a:spcBef>
              <a:spcAft>
                <a:spcPts val="600"/>
              </a:spcAft>
              <a:buSzPct val="74000"/>
              <a:buFont typeface="+mj-lt"/>
              <a:buAutoNum type="arabicPeriod" startAt="5"/>
              <a:tabLst>
                <a:tab pos="457200" algn="l"/>
              </a:tabLst>
            </a:pPr>
            <a:r>
              <a:rPr lang="en-CA" b="1" u="sng" dirty="0">
                <a:latin typeface="Arial" panose="020B0604020202020204" pitchFamily="34" charset="0"/>
                <a:ea typeface="Calibri" panose="020F0502020204030204" pitchFamily="34" charset="0"/>
                <a:cs typeface="Times New Roman" panose="02020603050405020304" pitchFamily="18" charset="0"/>
              </a:rPr>
              <a:t>TRAINING</a:t>
            </a:r>
            <a:endParaRPr lang="en-US" dirty="0">
              <a:latin typeface="Arial" panose="020B0604020202020204" pitchFamily="34" charset="0"/>
              <a:ea typeface="Times New Roman" panose="02020603050405020304" pitchFamily="18" charset="0"/>
              <a:cs typeface="Times New Roman" panose="02020603050405020304" pitchFamily="18" charset="0"/>
            </a:endParaRPr>
          </a:p>
          <a:p>
            <a:pPr marL="357188" indent="0">
              <a:spcBef>
                <a:spcPts val="600"/>
              </a:spcBef>
              <a:spcAft>
                <a:spcPts val="600"/>
              </a:spcAft>
              <a:buNone/>
            </a:pPr>
            <a:r>
              <a:rPr lang="en-CA" dirty="0">
                <a:solidFill>
                  <a:srgbClr val="0070C0"/>
                </a:solidFill>
                <a:effectLst/>
                <a:ea typeface="Calibri" panose="020F0502020204030204" pitchFamily="34" charset="0"/>
              </a:rPr>
              <a:t>Training consists of a review of this SOP and acknowledgement quiz for Creation employees. For suppliers, acceptance of PO indicates acknowledgement and compliance to supplier quality requirements. Supplier training material is located on Creation’s Supplier Website.</a:t>
            </a:r>
            <a:endParaRPr lang="en-CA" dirty="0">
              <a:solidFill>
                <a:srgbClr val="0070C0"/>
              </a:solidFill>
              <a:effectLst/>
              <a:ea typeface="Times New Roman" panose="02020603050405020304" pitchFamily="18" charset="0"/>
            </a:endParaRPr>
          </a:p>
          <a:p>
            <a:pPr marL="342900" marR="457200" lvl="0" indent="-342900">
              <a:spcBef>
                <a:spcPts val="1200"/>
              </a:spcBef>
              <a:spcAft>
                <a:spcPts val="600"/>
              </a:spcAft>
              <a:buSzPct val="73000"/>
              <a:buFont typeface="+mj-lt"/>
              <a:buAutoNum type="arabicPeriod" startAt="6"/>
              <a:tabLst>
                <a:tab pos="457200" algn="l"/>
              </a:tabLst>
            </a:pPr>
            <a:r>
              <a:rPr lang="en-CA" b="1" u="sng" dirty="0">
                <a:latin typeface="Arial" panose="020B0604020202020204" pitchFamily="34" charset="0"/>
                <a:ea typeface="Calibri" panose="020F0502020204030204" pitchFamily="34" charset="0"/>
                <a:cs typeface="Times New Roman" panose="02020603050405020304" pitchFamily="18" charset="0"/>
              </a:rPr>
              <a:t>EQUIPMENT / MATERIALS / SUPPLIES</a:t>
            </a:r>
            <a:endParaRPr lang="en-US" dirty="0">
              <a:latin typeface="Arial" panose="020B0604020202020204" pitchFamily="34" charset="0"/>
              <a:ea typeface="Times New Roman" panose="02020603050405020304" pitchFamily="18" charset="0"/>
              <a:cs typeface="Times New Roman" panose="02020603050405020304" pitchFamily="18" charset="0"/>
            </a:endParaRPr>
          </a:p>
          <a:p>
            <a:pPr marL="573088" marR="0" lvl="1">
              <a:spcBef>
                <a:spcPts val="600"/>
              </a:spcBef>
              <a:spcAft>
                <a:spcPts val="600"/>
              </a:spcAft>
              <a:buSzPts val="800"/>
              <a:buFont typeface="Arial" panose="020B0604020202020204" pitchFamily="34" charset="0"/>
              <a:buChar char="•"/>
            </a:pPr>
            <a:r>
              <a:rPr lang="en-CA" dirty="0">
                <a:ea typeface="Calibri" panose="020F0502020204030204" pitchFamily="34" charset="0"/>
              </a:rPr>
              <a:t>Access to Creation’s Supply Website, email, SupplyWin, specs and certifications</a:t>
            </a:r>
            <a:r>
              <a:rPr lang="en-CA" sz="1900" dirty="0">
                <a:ea typeface="Calibri" panose="020F0502020204030204" pitchFamily="34" charset="0"/>
              </a:rPr>
              <a:t>. </a:t>
            </a:r>
            <a:endParaRPr lang="en-US" sz="1900" dirty="0">
              <a:ea typeface="Times New Roman" panose="02020603050405020304" pitchFamily="18" charset="0"/>
            </a:endParaRPr>
          </a:p>
          <a:p>
            <a:pPr marL="342900" marR="457200" lvl="0" indent="-342900">
              <a:spcBef>
                <a:spcPts val="1200"/>
              </a:spcBef>
              <a:spcAft>
                <a:spcPts val="600"/>
              </a:spcAft>
              <a:buSzPct val="73000"/>
              <a:buFont typeface="+mj-lt"/>
              <a:buAutoNum type="arabicPeriod" startAt="7"/>
              <a:tabLst>
                <a:tab pos="457200" algn="l"/>
              </a:tabLst>
            </a:pPr>
            <a:r>
              <a:rPr lang="en-CA" b="1" u="sng" dirty="0">
                <a:latin typeface="Arial" panose="020B0604020202020204" pitchFamily="34" charset="0"/>
                <a:ea typeface="Calibri" panose="020F0502020204030204" pitchFamily="34" charset="0"/>
                <a:cs typeface="Times New Roman" panose="02020603050405020304" pitchFamily="18" charset="0"/>
              </a:rPr>
              <a:t>CREATION POLICIES AND OBJECTIVES</a:t>
            </a:r>
            <a:endParaRPr lang="en-US" dirty="0">
              <a:latin typeface="Arial" panose="020B0604020202020204" pitchFamily="34" charset="0"/>
              <a:ea typeface="Times New Roman" panose="02020603050405020304" pitchFamily="18" charset="0"/>
              <a:cs typeface="Times New Roman" panose="02020603050405020304" pitchFamily="18" charset="0"/>
            </a:endParaRPr>
          </a:p>
          <a:p>
            <a:pPr marL="357188" indent="0">
              <a:spcBef>
                <a:spcPts val="600"/>
              </a:spcBef>
              <a:spcAft>
                <a:spcPts val="600"/>
              </a:spcAft>
              <a:buNone/>
            </a:pPr>
            <a:r>
              <a:rPr lang="en-CA" dirty="0">
                <a:solidFill>
                  <a:srgbClr val="0070C0"/>
                </a:solidFill>
                <a:effectLst/>
                <a:ea typeface="Calibri" panose="020F0502020204030204" pitchFamily="34" charset="0"/>
              </a:rPr>
              <a:t>Creation’s policy requires that materials and services used to manufacture products for our global customer base, be of high-quality, procured in an ethical and professional manner, are delivered on time, at the lowest possible cost. All purchased material must be in compliance with the agreed procurement requirements, be delivered on time, and have competitive lead times and prices. For FDA products or materials, the supplier shall comply with FDA 21 CFR Part 820.</a:t>
            </a:r>
            <a:endParaRPr lang="en-CA" dirty="0">
              <a:solidFill>
                <a:srgbClr val="0070C0"/>
              </a:solidFill>
              <a:effectLst/>
              <a:ea typeface="Times New Roman" panose="02020603050405020304" pitchFamily="18" charset="0"/>
            </a:endParaRPr>
          </a:p>
          <a:p>
            <a:pPr marL="357188" indent="0">
              <a:spcBef>
                <a:spcPts val="1200"/>
              </a:spcBef>
              <a:buNone/>
            </a:pPr>
            <a:r>
              <a:rPr lang="en-CA" dirty="0">
                <a:solidFill>
                  <a:srgbClr val="0070C0"/>
                </a:solidFill>
                <a:effectLst/>
                <a:ea typeface="Calibri" panose="020F0502020204030204" pitchFamily="34" charset="0"/>
              </a:rPr>
              <a:t>The following actions are prohibited:</a:t>
            </a:r>
            <a:endParaRPr lang="en-CA" dirty="0">
              <a:solidFill>
                <a:srgbClr val="0070C0"/>
              </a:solidFill>
              <a:effectLst/>
              <a:ea typeface="Times New Roman" panose="02020603050405020304" pitchFamily="18" charset="0"/>
            </a:endParaRPr>
          </a:p>
          <a:p>
            <a:pPr marL="357188" indent="0">
              <a:spcBef>
                <a:spcPts val="1200"/>
              </a:spcBef>
              <a:buNone/>
            </a:pPr>
            <a:r>
              <a:rPr lang="en-CA" dirty="0">
                <a:solidFill>
                  <a:srgbClr val="0070C0"/>
                </a:solidFill>
                <a:effectLst/>
                <a:ea typeface="Calibri" panose="020F0502020204030204" pitchFamily="34" charset="0"/>
              </a:rPr>
              <a:t>1. Unauthorized Processing – Addition, revision, or deletion of thermal, chemical, or electrochemical processes in manufacturing when processes are subject to specification control by Creation or it’s Customers.</a:t>
            </a:r>
            <a:endParaRPr lang="en-CA" dirty="0">
              <a:solidFill>
                <a:srgbClr val="0070C0"/>
              </a:solidFill>
              <a:effectLst/>
              <a:ea typeface="Times New Roman" panose="02020603050405020304" pitchFamily="18" charset="0"/>
            </a:endParaRPr>
          </a:p>
          <a:p>
            <a:pPr marL="357188" indent="0">
              <a:buNone/>
            </a:pPr>
            <a:r>
              <a:rPr lang="en-CA" dirty="0">
                <a:solidFill>
                  <a:srgbClr val="0070C0"/>
                </a:solidFill>
                <a:effectLst/>
                <a:ea typeface="Calibri" panose="020F0502020204030204" pitchFamily="34" charset="0"/>
              </a:rPr>
              <a:t>2. Discard of Approvals – Change in any process of Quality Assurance procedure that is subject to specific approval by Creation, or it’s Customers, without proper notification and re-approval.</a:t>
            </a:r>
            <a:endParaRPr lang="en-US" dirty="0">
              <a:solidFill>
                <a:srgbClr val="0070C0"/>
              </a:solidFill>
            </a:endParaRPr>
          </a:p>
        </p:txBody>
      </p:sp>
    </p:spTree>
    <p:extLst>
      <p:ext uri="{BB962C8B-B14F-4D97-AF65-F5344CB8AC3E}">
        <p14:creationId xmlns:p14="http://schemas.microsoft.com/office/powerpoint/2010/main" val="2417347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CB292-DBA9-4105-A25A-B9B34E8BE71A}"/>
              </a:ext>
            </a:extLst>
          </p:cNvPr>
          <p:cNvSpPr>
            <a:spLocks noGrp="1"/>
          </p:cNvSpPr>
          <p:nvPr>
            <p:ph type="title"/>
          </p:nvPr>
        </p:nvSpPr>
        <p:spPr>
          <a:xfrm>
            <a:off x="540000" y="208372"/>
            <a:ext cx="11156700" cy="939800"/>
          </a:xfrm>
        </p:spPr>
        <p:txBody>
          <a:bodyPr/>
          <a:lstStyle/>
          <a:p>
            <a:r>
              <a:rPr lang="en-US" dirty="0"/>
              <a:t>Supplier Quality Requirements</a:t>
            </a:r>
          </a:p>
        </p:txBody>
      </p:sp>
      <p:sp>
        <p:nvSpPr>
          <p:cNvPr id="5" name="Content Placeholder 4">
            <a:extLst>
              <a:ext uri="{FF2B5EF4-FFF2-40B4-BE49-F238E27FC236}">
                <a16:creationId xmlns:a16="http://schemas.microsoft.com/office/drawing/2014/main" id="{90BF80A7-4227-4328-915B-DE2AAECC2946}"/>
              </a:ext>
            </a:extLst>
          </p:cNvPr>
          <p:cNvSpPr>
            <a:spLocks noGrp="1"/>
          </p:cNvSpPr>
          <p:nvPr>
            <p:ph idx="1"/>
          </p:nvPr>
        </p:nvSpPr>
        <p:spPr>
          <a:xfrm>
            <a:off x="540000" y="1270093"/>
            <a:ext cx="11156700" cy="5261336"/>
          </a:xfrm>
        </p:spPr>
        <p:txBody>
          <a:bodyPr>
            <a:normAutofit/>
          </a:bodyPr>
          <a:lstStyle/>
          <a:p>
            <a:pPr marL="342900" marR="457200" lvl="0" indent="-342900">
              <a:spcBef>
                <a:spcPts val="600"/>
              </a:spcBef>
              <a:spcAft>
                <a:spcPts val="600"/>
              </a:spcAft>
              <a:buSzPct val="68000"/>
              <a:buFont typeface="+mj-lt"/>
              <a:buAutoNum type="arabicPeriod" startAt="8"/>
            </a:pPr>
            <a:r>
              <a:rPr lang="en-CA" b="1" u="sng" dirty="0">
                <a:latin typeface="Arial" panose="020B0604020202020204" pitchFamily="34" charset="0"/>
                <a:ea typeface="Calibri" panose="020F0502020204030204" pitchFamily="34" charset="0"/>
                <a:cs typeface="Times New Roman" panose="02020603050405020304" pitchFamily="18" charset="0"/>
              </a:rPr>
              <a:t>ENVIRONMENTAL AND REGULATORY AGENCY COMPLIANCE</a:t>
            </a:r>
            <a:endParaRPr lang="en-US" dirty="0">
              <a:latin typeface="Arial" panose="020B0604020202020204" pitchFamily="34" charset="0"/>
              <a:ea typeface="Times New Roman" panose="02020603050405020304" pitchFamily="18" charset="0"/>
              <a:cs typeface="Times New Roman" panose="02020603050405020304" pitchFamily="18" charset="0"/>
            </a:endParaRPr>
          </a:p>
          <a:p>
            <a:pPr marL="344488" marR="0" indent="0">
              <a:lnSpc>
                <a:spcPct val="110000"/>
              </a:lnSpc>
              <a:spcBef>
                <a:spcPts val="1200"/>
              </a:spcBef>
              <a:spcAft>
                <a:spcPts val="0"/>
              </a:spcAft>
              <a:buNone/>
            </a:pPr>
            <a:r>
              <a:rPr lang="en-CA" sz="1500" dirty="0">
                <a:solidFill>
                  <a:srgbClr val="0066CC"/>
                </a:solidFill>
                <a:latin typeface="Arial" panose="020B0604020202020204" pitchFamily="34" charset="0"/>
                <a:ea typeface="Calibri" panose="020F0502020204030204" pitchFamily="34" charset="0"/>
              </a:rPr>
              <a:t>It is the supplier’s responsibility to ensure their part is in compliance with all applicable environmental, regulatory agency and part safety </a:t>
            </a:r>
            <a:r>
              <a:rPr lang="en-CA" sz="1500" dirty="0">
                <a:solidFill>
                  <a:srgbClr val="0070C0"/>
                </a:solidFill>
                <a:latin typeface="Arial" panose="020B0604020202020204" pitchFamily="34" charset="0"/>
                <a:ea typeface="Calibri" panose="020F0502020204030204" pitchFamily="34" charset="0"/>
              </a:rPr>
              <a:t>requirements, and claims including those stated in supplier published part advertising, catalogues and data sheets.  Additionally, the supplier must be prepared to substantiate compliance at any time by providing copies of test reports and making records available for review by Creation or its customers upon request. Follow the Corporate Responsibility link under Important Downloads on the Creation Supplier website to access all relevant policies.</a:t>
            </a:r>
          </a:p>
          <a:p>
            <a:pPr marL="357188" marR="0" indent="-342900">
              <a:spcBef>
                <a:spcPts val="1800"/>
              </a:spcBef>
              <a:spcAft>
                <a:spcPts val="1200"/>
              </a:spcAft>
              <a:buSzPct val="69000"/>
              <a:buFont typeface="+mj-lt"/>
              <a:buAutoNum type="arabicPeriod" startAt="9"/>
            </a:pPr>
            <a:r>
              <a:rPr lang="en-CA" b="1" u="sng" dirty="0">
                <a:effectLst/>
                <a:latin typeface="Arial" panose="020B0604020202020204" pitchFamily="34" charset="0"/>
                <a:ea typeface="Calibri" panose="020F0502020204030204" pitchFamily="34" charset="0"/>
                <a:cs typeface="Times New Roman" panose="02020603050405020304" pitchFamily="18" charset="0"/>
              </a:rPr>
              <a:t>CONFORMANCE TO REQUIREMENTS – NEEDED FOR PARTS</a:t>
            </a:r>
          </a:p>
          <a:p>
            <a:pPr marL="357188" marR="457200" indent="0">
              <a:spcBef>
                <a:spcPts val="600"/>
              </a:spcBef>
              <a:spcAft>
                <a:spcPts val="600"/>
              </a:spcAft>
              <a:buNone/>
            </a:pPr>
            <a:r>
              <a:rPr lang="en-CA" dirty="0">
                <a:effectLst/>
                <a:ea typeface="Calibri" panose="020F0502020204030204" pitchFamily="34" charset="0"/>
              </a:rPr>
              <a:t>It is the supplier’s responsibility to ensure all requirements and part specifications are met before parts are shipped. Requirements include but are not limited to those defined by the prints, drawings, part specifications referenced on the Purchase Order or any appearance standard / golden sample. Also, where applicable by regulatory agencies or industry standards or supplier datasheets, compliance is mandatory. </a:t>
            </a:r>
            <a:endParaRPr lang="en-CA" dirty="0">
              <a:effectLst/>
              <a:ea typeface="Times New Roman" panose="02020603050405020304" pitchFamily="18" charset="0"/>
            </a:endParaRPr>
          </a:p>
          <a:p>
            <a:pPr marL="357188" indent="0">
              <a:spcBef>
                <a:spcPts val="600"/>
              </a:spcBef>
              <a:spcAft>
                <a:spcPts val="600"/>
              </a:spcAft>
              <a:buNone/>
            </a:pPr>
            <a:r>
              <a:rPr lang="en-CA" dirty="0">
                <a:effectLst/>
                <a:ea typeface="Calibri" panose="020F0502020204030204" pitchFamily="34" charset="0"/>
              </a:rPr>
              <a:t>If Creation requires information on sub-tier suppliers, including details of any special processes to be used, the supplier shall ensure that only these sub-tier suppliers and processes are used.</a:t>
            </a:r>
            <a:endParaRPr lang="en-CA" dirty="0">
              <a:effectLst/>
              <a:ea typeface="Times New Roman" panose="02020603050405020304" pitchFamily="18" charset="0"/>
            </a:endParaRPr>
          </a:p>
          <a:p>
            <a:pPr marL="357188" indent="0">
              <a:spcBef>
                <a:spcPts val="600"/>
              </a:spcBef>
              <a:spcAft>
                <a:spcPts val="600"/>
              </a:spcAft>
              <a:buNone/>
            </a:pPr>
            <a:r>
              <a:rPr lang="en-CA" dirty="0">
                <a:solidFill>
                  <a:srgbClr val="0070C0"/>
                </a:solidFill>
                <a:effectLst/>
                <a:ea typeface="Calibri" panose="020F0502020204030204" pitchFamily="34" charset="0"/>
              </a:rPr>
              <a:t>A Certificate of Conformance (C of C) and/or Certificate of Analysis (C of A) shall be provided to Creation with every shipment when required or upon request. Certificates of Conformance shall be in accordance with C-0003247 - Creation Suppliers Certificate of Conformance Requirements. Electronic copies are preferred when possible</a:t>
            </a:r>
            <a:endParaRPr lang="en-CA" dirty="0">
              <a:solidFill>
                <a:srgbClr val="0070C0"/>
              </a:solidFill>
              <a:effectLst/>
              <a:ea typeface="Times New Roman" panose="02020603050405020304" pitchFamily="18" charset="0"/>
            </a:endParaRPr>
          </a:p>
          <a:p>
            <a:pPr marL="357188" indent="0">
              <a:spcBef>
                <a:spcPts val="600"/>
              </a:spcBef>
              <a:spcAft>
                <a:spcPts val="600"/>
              </a:spcAft>
              <a:buNone/>
            </a:pPr>
            <a:r>
              <a:rPr lang="en-CA" dirty="0">
                <a:solidFill>
                  <a:srgbClr val="0070C0"/>
                </a:solidFill>
                <a:effectLst/>
                <a:ea typeface="Calibri" panose="020F0502020204030204" pitchFamily="34" charset="0"/>
              </a:rPr>
              <a:t>Under certain circumstances and if approved by Creation, a blanket Certificate of Conformance (C of C) may be submitted.</a:t>
            </a:r>
            <a:r>
              <a:rPr lang="en-CA" i="1" dirty="0">
                <a:solidFill>
                  <a:srgbClr val="0070C0"/>
                </a:solidFill>
                <a:effectLst/>
                <a:ea typeface="Calibri" panose="020F0502020204030204" pitchFamily="34" charset="0"/>
              </a:rPr>
              <a:t> </a:t>
            </a:r>
            <a:endParaRPr lang="en-CA" dirty="0">
              <a:solidFill>
                <a:srgbClr val="0070C0"/>
              </a:solidFill>
              <a:effectLst/>
              <a:ea typeface="Times New Roman" panose="02020603050405020304" pitchFamily="18" charset="0"/>
            </a:endParaRPr>
          </a:p>
          <a:p>
            <a:endParaRPr lang="en-US" dirty="0"/>
          </a:p>
        </p:txBody>
      </p:sp>
    </p:spTree>
    <p:extLst>
      <p:ext uri="{BB962C8B-B14F-4D97-AF65-F5344CB8AC3E}">
        <p14:creationId xmlns:p14="http://schemas.microsoft.com/office/powerpoint/2010/main" val="4139435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EBBEA-9AAA-462D-A6C9-418096A90116}"/>
              </a:ext>
            </a:extLst>
          </p:cNvPr>
          <p:cNvSpPr>
            <a:spLocks noGrp="1"/>
          </p:cNvSpPr>
          <p:nvPr>
            <p:ph type="title"/>
          </p:nvPr>
        </p:nvSpPr>
        <p:spPr>
          <a:xfrm>
            <a:off x="517650" y="222069"/>
            <a:ext cx="11156700" cy="939800"/>
          </a:xfrm>
        </p:spPr>
        <p:txBody>
          <a:bodyPr/>
          <a:lstStyle/>
          <a:p>
            <a:r>
              <a:rPr lang="en-US" dirty="0"/>
              <a:t>Supplier Quality Requirements</a:t>
            </a:r>
          </a:p>
        </p:txBody>
      </p:sp>
      <p:sp>
        <p:nvSpPr>
          <p:cNvPr id="5" name="Content Placeholder 4">
            <a:extLst>
              <a:ext uri="{FF2B5EF4-FFF2-40B4-BE49-F238E27FC236}">
                <a16:creationId xmlns:a16="http://schemas.microsoft.com/office/drawing/2014/main" id="{4F253E97-E5B4-407F-A325-1B91CD752B1B}"/>
              </a:ext>
            </a:extLst>
          </p:cNvPr>
          <p:cNvSpPr>
            <a:spLocks noGrp="1"/>
          </p:cNvSpPr>
          <p:nvPr>
            <p:ph idx="1"/>
          </p:nvPr>
        </p:nvSpPr>
        <p:spPr>
          <a:xfrm>
            <a:off x="540000" y="1161869"/>
            <a:ext cx="11156700" cy="5474062"/>
          </a:xfrm>
        </p:spPr>
        <p:txBody>
          <a:bodyPr>
            <a:normAutofit fontScale="85000" lnSpcReduction="20000"/>
          </a:bodyPr>
          <a:lstStyle/>
          <a:p>
            <a:pPr marL="342900" marR="457200" lvl="0" indent="-342900">
              <a:spcBef>
                <a:spcPts val="1200"/>
              </a:spcBef>
              <a:spcAft>
                <a:spcPts val="600"/>
              </a:spcAft>
              <a:buSzPts val="1000"/>
              <a:buFont typeface="+mj-lt"/>
              <a:buAutoNum type="arabicPeriod" startAt="9"/>
              <a:tabLst>
                <a:tab pos="914400" algn="l"/>
              </a:tabLst>
            </a:pPr>
            <a:r>
              <a:rPr lang="en-CA" b="1" u="sng" dirty="0">
                <a:latin typeface="Arial" panose="020B0604020202020204" pitchFamily="34" charset="0"/>
                <a:ea typeface="Calibri" panose="020F0502020204030204" pitchFamily="34" charset="0"/>
                <a:cs typeface="Times New Roman" panose="02020603050405020304" pitchFamily="18" charset="0"/>
              </a:rPr>
              <a:t>CONFORMANCE TO REQUIREMENTS – NEEDED FOR PARTS – </a:t>
            </a:r>
            <a:r>
              <a:rPr lang="en-CA" b="1" u="sng" dirty="0">
                <a:highlight>
                  <a:srgbClr val="FFFF00"/>
                </a:highlight>
                <a:latin typeface="Arial" panose="020B0604020202020204" pitchFamily="34" charset="0"/>
                <a:ea typeface="Calibri" panose="020F0502020204030204" pitchFamily="34" charset="0"/>
                <a:cs typeface="Times New Roman" panose="02020603050405020304" pitchFamily="18" charset="0"/>
              </a:rPr>
              <a:t>Continued</a:t>
            </a:r>
          </a:p>
          <a:p>
            <a:pPr marL="357188" indent="0">
              <a:spcBef>
                <a:spcPts val="600"/>
              </a:spcBef>
              <a:spcAft>
                <a:spcPts val="600"/>
              </a:spcAft>
              <a:buNone/>
            </a:pPr>
            <a:r>
              <a:rPr lang="en-CA" sz="1800" dirty="0">
                <a:effectLst/>
                <a:latin typeface="Arial" panose="020B0604020202020204" pitchFamily="34" charset="0"/>
                <a:ea typeface="Calibri" panose="020F0502020204030204" pitchFamily="34" charset="0"/>
              </a:rPr>
              <a:t>Where required, Creation may request the following documentation:</a:t>
            </a:r>
            <a:endParaRPr lang="en-CA" sz="1800" dirty="0">
              <a:effectLst/>
              <a:latin typeface="Arial" panose="020B0604020202020204" pitchFamily="34" charset="0"/>
              <a:ea typeface="Times New Roman" panose="02020603050405020304" pitchFamily="18" charset="0"/>
            </a:endParaRPr>
          </a:p>
          <a:p>
            <a:pPr marL="714375" lvl="0" indent="-269875">
              <a:spcBef>
                <a:spcPts val="600"/>
              </a:spcBef>
              <a:spcAft>
                <a:spcPts val="600"/>
              </a:spcAft>
              <a:buFont typeface="Symbol" panose="05050102010706020507" pitchFamily="18" charset="2"/>
              <a:buChar char=""/>
            </a:pPr>
            <a:r>
              <a:rPr lang="en-CA" sz="1800" dirty="0">
                <a:effectLst/>
                <a:latin typeface="Arial" panose="020B0604020202020204" pitchFamily="34" charset="0"/>
                <a:ea typeface="Calibri" panose="020F0502020204030204" pitchFamily="34" charset="0"/>
              </a:rPr>
              <a:t>Material analysis and validation reports</a:t>
            </a:r>
            <a:endParaRPr lang="en-CA" sz="1800" dirty="0">
              <a:effectLst/>
              <a:latin typeface="Arial" panose="020B0604020202020204" pitchFamily="34" charset="0"/>
              <a:ea typeface="Times New Roman" panose="02020603050405020304" pitchFamily="18" charset="0"/>
            </a:endParaRPr>
          </a:p>
          <a:p>
            <a:pPr marL="714375" lvl="0" indent="-269875">
              <a:spcBef>
                <a:spcPts val="600"/>
              </a:spcBef>
              <a:spcAft>
                <a:spcPts val="600"/>
              </a:spcAft>
              <a:buFont typeface="Symbol" panose="05050102010706020507" pitchFamily="18" charset="2"/>
              <a:buChar char=""/>
            </a:pPr>
            <a:r>
              <a:rPr lang="en-CA" sz="1800" dirty="0">
                <a:effectLst/>
                <a:latin typeface="Arial" panose="020B0604020202020204" pitchFamily="34" charset="0"/>
                <a:ea typeface="Calibri" panose="020F0502020204030204" pitchFamily="34" charset="0"/>
              </a:rPr>
              <a:t>PPAP or AS9102 or First Article report with verification of measurement and inspection</a:t>
            </a:r>
            <a:endParaRPr lang="en-CA" sz="1800" dirty="0">
              <a:effectLst/>
              <a:latin typeface="Arial" panose="020B0604020202020204" pitchFamily="34" charset="0"/>
              <a:ea typeface="Times New Roman" panose="02020603050405020304" pitchFamily="18" charset="0"/>
            </a:endParaRPr>
          </a:p>
          <a:p>
            <a:pPr marL="714375" lvl="0" indent="-269875">
              <a:spcBef>
                <a:spcPts val="600"/>
              </a:spcBef>
              <a:spcAft>
                <a:spcPts val="600"/>
              </a:spcAft>
              <a:buFont typeface="Symbol" panose="05050102010706020507" pitchFamily="18" charset="2"/>
              <a:buChar char=""/>
            </a:pPr>
            <a:r>
              <a:rPr lang="en-CA" sz="1800" dirty="0">
                <a:effectLst/>
                <a:latin typeface="Arial" panose="020B0604020202020204" pitchFamily="34" charset="0"/>
                <a:ea typeface="Calibri" panose="020F0502020204030204" pitchFamily="34" charset="0"/>
              </a:rPr>
              <a:t>Test and inspection reports</a:t>
            </a:r>
            <a:endParaRPr lang="en-CA" sz="1800" dirty="0">
              <a:effectLst/>
              <a:latin typeface="Arial" panose="020B0604020202020204" pitchFamily="34" charset="0"/>
              <a:ea typeface="Times New Roman" panose="02020603050405020304" pitchFamily="18" charset="0"/>
            </a:endParaRPr>
          </a:p>
          <a:p>
            <a:pPr marL="714375" lvl="0" indent="-269875">
              <a:spcBef>
                <a:spcPts val="600"/>
              </a:spcBef>
              <a:spcAft>
                <a:spcPts val="600"/>
              </a:spcAft>
              <a:buFont typeface="Symbol" panose="05050102010706020507" pitchFamily="18" charset="2"/>
              <a:buChar char=""/>
            </a:pPr>
            <a:r>
              <a:rPr lang="en-CA" sz="1800" dirty="0">
                <a:solidFill>
                  <a:srgbClr val="0070C0"/>
                </a:solidFill>
                <a:effectLst/>
                <a:latin typeface="Arial" panose="020B0604020202020204" pitchFamily="34" charset="0"/>
                <a:ea typeface="Calibri" panose="020F0502020204030204" pitchFamily="34" charset="0"/>
              </a:rPr>
              <a:t>Any other validation documentation as needed</a:t>
            </a:r>
            <a:endParaRPr lang="en-CA" sz="1800" dirty="0">
              <a:solidFill>
                <a:srgbClr val="0070C0"/>
              </a:solidFill>
              <a:effectLst/>
              <a:latin typeface="Arial" panose="020B0604020202020204" pitchFamily="34" charset="0"/>
              <a:ea typeface="Times New Roman" panose="02020603050405020304" pitchFamily="18" charset="0"/>
            </a:endParaRPr>
          </a:p>
          <a:p>
            <a:pPr marL="357188" indent="0">
              <a:lnSpc>
                <a:spcPct val="110000"/>
              </a:lnSpc>
              <a:spcBef>
                <a:spcPts val="600"/>
              </a:spcBef>
              <a:spcAft>
                <a:spcPts val="600"/>
              </a:spcAft>
              <a:buNone/>
            </a:pPr>
            <a:r>
              <a:rPr lang="en-CA" sz="1800" dirty="0">
                <a:solidFill>
                  <a:srgbClr val="0070C0"/>
                </a:solidFill>
                <a:effectLst/>
                <a:latin typeface="Arial" panose="020B0604020202020204" pitchFamily="34" charset="0"/>
                <a:ea typeface="Calibri" panose="020F0502020204030204" pitchFamily="34" charset="0"/>
              </a:rPr>
              <a:t>Requirements shall be flowed down and communicated to Creation’s supplier through the purchase order and/or other procurement documentation. The supplier is responsible to flow down requirements, including customer specifications and regulatory requirements, to sub-tier suppliers. </a:t>
            </a:r>
            <a:endParaRPr lang="en-CA" sz="1800" dirty="0">
              <a:solidFill>
                <a:srgbClr val="0070C0"/>
              </a:solidFill>
              <a:effectLst/>
              <a:latin typeface="Arial" panose="020B0604020202020204" pitchFamily="34" charset="0"/>
              <a:ea typeface="Times New Roman" panose="02020603050405020304" pitchFamily="18" charset="0"/>
            </a:endParaRPr>
          </a:p>
          <a:p>
            <a:pPr marL="357188" indent="0">
              <a:lnSpc>
                <a:spcPct val="110000"/>
              </a:lnSpc>
              <a:spcBef>
                <a:spcPts val="600"/>
              </a:spcBef>
              <a:spcAft>
                <a:spcPts val="600"/>
              </a:spcAft>
              <a:buNone/>
            </a:pPr>
            <a:r>
              <a:rPr lang="en-CA" sz="1800" dirty="0">
                <a:solidFill>
                  <a:srgbClr val="0070C0"/>
                </a:solidFill>
                <a:effectLst/>
                <a:latin typeface="Arial" panose="020B0604020202020204" pitchFamily="34" charset="0"/>
                <a:ea typeface="Calibri" panose="020F0502020204030204" pitchFamily="34" charset="0"/>
              </a:rPr>
              <a:t>The supplier’s system shall ensure that the latest applicable drawings, specifications, technical requirements, Purchase Order information and any approved changes are available at the time and place of supplier’s acceptance of material. </a:t>
            </a:r>
            <a:endParaRPr lang="en-CA" sz="1800" dirty="0">
              <a:solidFill>
                <a:srgbClr val="0070C0"/>
              </a:solidFill>
              <a:effectLst/>
              <a:latin typeface="Arial" panose="020B0604020202020204" pitchFamily="34" charset="0"/>
              <a:ea typeface="Times New Roman" panose="02020603050405020304" pitchFamily="18" charset="0"/>
            </a:endParaRPr>
          </a:p>
          <a:p>
            <a:pPr marL="357188" indent="0">
              <a:lnSpc>
                <a:spcPct val="110000"/>
              </a:lnSpc>
              <a:spcBef>
                <a:spcPts val="600"/>
              </a:spcBef>
              <a:spcAft>
                <a:spcPts val="600"/>
              </a:spcAft>
              <a:buNone/>
            </a:pPr>
            <a:r>
              <a:rPr lang="en-CA" sz="1800" dirty="0">
                <a:effectLst/>
                <a:latin typeface="Arial" panose="020B0604020202020204" pitchFamily="34" charset="0"/>
                <a:ea typeface="Calibri" panose="020F0502020204030204" pitchFamily="34" charset="0"/>
              </a:rPr>
              <a:t>If sampling plans are used to perform part inspection, it should be based on an acceptable standard. Use of sampling plans in no way relieves the supplier of their responsibility to ship 100% conforming material.</a:t>
            </a:r>
            <a:endParaRPr lang="en-CA" sz="1800" dirty="0">
              <a:effectLst/>
              <a:latin typeface="Arial" panose="020B0604020202020204" pitchFamily="34" charset="0"/>
              <a:ea typeface="Times New Roman" panose="02020603050405020304" pitchFamily="18" charset="0"/>
            </a:endParaRPr>
          </a:p>
          <a:p>
            <a:pPr marL="357188" indent="0">
              <a:lnSpc>
                <a:spcPct val="110000"/>
              </a:lnSpc>
              <a:spcBef>
                <a:spcPts val="600"/>
              </a:spcBef>
              <a:spcAft>
                <a:spcPts val="600"/>
              </a:spcAft>
              <a:buNone/>
            </a:pPr>
            <a:r>
              <a:rPr lang="en-CA" sz="1800" dirty="0">
                <a:solidFill>
                  <a:srgbClr val="0070C0"/>
                </a:solidFill>
                <a:effectLst/>
                <a:latin typeface="Arial" panose="020B0604020202020204" pitchFamily="34" charset="0"/>
                <a:ea typeface="Calibri" panose="020F0502020204030204" pitchFamily="34" charset="0"/>
              </a:rPr>
              <a:t>Creation shall interface only with Creation’s direct supplier (as documented on the PO) when a supplier non-conformance is discovered. Creation’s direct supplier shall coordinate resolution and corrections with sub-suppliers when applicable. Non-conforming product rejected by Creation may be returned to the supplier at their expense. The supplier and Supply Chain shall agree on disposition, potential corrections, and methods to resolve discrepancies. The supplier shall be responsible for the cost to return rejected material/product and to bear the risk of loss or damage of material in transit.</a:t>
            </a:r>
            <a:endParaRPr lang="en-CA" sz="1800" dirty="0">
              <a:solidFill>
                <a:srgbClr val="0070C0"/>
              </a:solidFill>
              <a:effectLst/>
              <a:latin typeface="Arial" panose="020B0604020202020204" pitchFamily="34" charset="0"/>
              <a:ea typeface="Times New Roman" panose="02020603050405020304" pitchFamily="18" charset="0"/>
            </a:endParaRPr>
          </a:p>
          <a:p>
            <a:pPr marL="357188" indent="0">
              <a:lnSpc>
                <a:spcPct val="110000"/>
              </a:lnSpc>
              <a:buNone/>
            </a:pPr>
            <a:r>
              <a:rPr lang="en-CA" sz="1800" dirty="0">
                <a:solidFill>
                  <a:srgbClr val="0070C0"/>
                </a:solidFill>
                <a:effectLst/>
                <a:latin typeface="Arial" panose="020B0604020202020204" pitchFamily="34" charset="0"/>
                <a:ea typeface="Calibri" panose="020F0502020204030204" pitchFamily="34" charset="0"/>
              </a:rPr>
              <a:t>In the event that requirements are not clear, reach out to your Creation contact for assistance. </a:t>
            </a:r>
            <a:endParaRPr lang="en-CA" sz="1800" dirty="0">
              <a:solidFill>
                <a:srgbClr val="0070C0"/>
              </a:solidFill>
              <a:effectLst/>
              <a:latin typeface="Arial" panose="020B0604020202020204" pitchFamily="34" charset="0"/>
              <a:ea typeface="Times New Roman" panose="02020603050405020304" pitchFamily="18" charset="0"/>
            </a:endParaRPr>
          </a:p>
          <a:p>
            <a:pPr marL="0" marR="457200" lvl="0" indent="0">
              <a:spcBef>
                <a:spcPts val="1200"/>
              </a:spcBef>
              <a:spcAft>
                <a:spcPts val="600"/>
              </a:spcAft>
              <a:buSzPts val="1000"/>
              <a:buNone/>
              <a:tabLst>
                <a:tab pos="914400" algn="l"/>
              </a:tabLst>
            </a:pPr>
            <a:endParaRPr lang="en-US" dirty="0">
              <a:highlight>
                <a:srgbClr val="FFFF00"/>
              </a:highligh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57125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A3877-565F-4BA2-99D1-FAAA081E3AE2}"/>
              </a:ext>
            </a:extLst>
          </p:cNvPr>
          <p:cNvSpPr>
            <a:spLocks noGrp="1"/>
          </p:cNvSpPr>
          <p:nvPr>
            <p:ph type="title"/>
          </p:nvPr>
        </p:nvSpPr>
        <p:spPr>
          <a:xfrm>
            <a:off x="540000" y="225789"/>
            <a:ext cx="11156700" cy="939800"/>
          </a:xfrm>
        </p:spPr>
        <p:txBody>
          <a:bodyPr/>
          <a:lstStyle/>
          <a:p>
            <a:r>
              <a:rPr lang="en-US" dirty="0"/>
              <a:t>Supplier Quality Requirements</a:t>
            </a:r>
          </a:p>
        </p:txBody>
      </p:sp>
      <p:sp>
        <p:nvSpPr>
          <p:cNvPr id="4" name="Content Placeholder 3">
            <a:extLst>
              <a:ext uri="{FF2B5EF4-FFF2-40B4-BE49-F238E27FC236}">
                <a16:creationId xmlns:a16="http://schemas.microsoft.com/office/drawing/2014/main" id="{CF30A994-B5A9-4CB5-98FD-7F1EFE5E8AA5}"/>
              </a:ext>
            </a:extLst>
          </p:cNvPr>
          <p:cNvSpPr>
            <a:spLocks noGrp="1"/>
          </p:cNvSpPr>
          <p:nvPr>
            <p:ph idx="1"/>
          </p:nvPr>
        </p:nvSpPr>
        <p:spPr>
          <a:xfrm>
            <a:off x="540000" y="1304926"/>
            <a:ext cx="11156700" cy="4978399"/>
          </a:xfrm>
        </p:spPr>
        <p:txBody>
          <a:bodyPr>
            <a:normAutofit fontScale="85000" lnSpcReduction="20000"/>
          </a:bodyPr>
          <a:lstStyle/>
          <a:p>
            <a:pPr marL="342900" lvl="0" indent="-342900">
              <a:spcAft>
                <a:spcPts val="1200"/>
              </a:spcAft>
              <a:buSzPct val="71000"/>
              <a:buFont typeface="+mj-lt"/>
              <a:buAutoNum type="arabicPeriod" startAt="10"/>
            </a:pPr>
            <a:r>
              <a:rPr lang="en-CA" sz="2100" b="1" u="sng" dirty="0"/>
              <a:t>QUALITY MANAGEMENT SYSTEM REQUIREMENTS</a:t>
            </a:r>
            <a:endParaRPr lang="en-US" sz="2100" dirty="0"/>
          </a:p>
          <a:p>
            <a:pPr marL="357188" indent="0">
              <a:lnSpc>
                <a:spcPct val="110000"/>
              </a:lnSpc>
              <a:spcBef>
                <a:spcPts val="600"/>
              </a:spcBef>
              <a:spcAft>
                <a:spcPts val="600"/>
              </a:spcAft>
              <a:buNone/>
            </a:pPr>
            <a:r>
              <a:rPr lang="en-CA" sz="1900" dirty="0">
                <a:effectLst/>
                <a:latin typeface="Arial" panose="020B0604020202020204" pitchFamily="34" charset="0"/>
                <a:ea typeface="Calibri" panose="020F0502020204030204" pitchFamily="34" charset="0"/>
              </a:rPr>
              <a:t>Suppliers are required to have a quality management system in place. A third-party accreditation is preferred but not mandatory. QMS best practices should be adopted in compliance with industry standards such as ISO 9001, AS9100, ISO13485, IATF16949, etc. A successful QMS program should consistently meet or exceed customer expectations regarding on-time delivery, overall quality, and continuous improvement of material, product, or services. </a:t>
            </a:r>
            <a:endParaRPr lang="en-CA" sz="1900" dirty="0">
              <a:effectLst/>
              <a:latin typeface="Arial" panose="020B0604020202020204" pitchFamily="34" charset="0"/>
              <a:ea typeface="Times New Roman" panose="02020603050405020304" pitchFamily="18" charset="0"/>
            </a:endParaRPr>
          </a:p>
          <a:p>
            <a:pPr marL="357188" indent="0">
              <a:lnSpc>
                <a:spcPct val="110000"/>
              </a:lnSpc>
              <a:spcBef>
                <a:spcPts val="1200"/>
              </a:spcBef>
              <a:spcAft>
                <a:spcPts val="600"/>
              </a:spcAft>
              <a:buNone/>
            </a:pPr>
            <a:r>
              <a:rPr lang="en-CA" sz="1900" dirty="0">
                <a:effectLst/>
                <a:latin typeface="Arial" panose="020B0604020202020204" pitchFamily="34" charset="0"/>
                <a:ea typeface="Calibri" panose="020F0502020204030204" pitchFamily="34" charset="0"/>
              </a:rPr>
              <a:t>It is the supplier’s responsibility to ensure all quality certifications are valid while manufacturing and shipping product to Creation. </a:t>
            </a:r>
            <a:r>
              <a:rPr lang="en-CA" sz="1900" dirty="0">
                <a:solidFill>
                  <a:srgbClr val="0070C0"/>
                </a:solidFill>
                <a:effectLst/>
                <a:latin typeface="Arial" panose="020B0604020202020204" pitchFamily="34" charset="0"/>
                <a:ea typeface="Calibri" panose="020F0502020204030204" pitchFamily="34" charset="0"/>
              </a:rPr>
              <a:t>Creation reserves the right to request quality certification copies when required.</a:t>
            </a:r>
            <a:endParaRPr lang="en-CA" sz="1900" dirty="0">
              <a:solidFill>
                <a:srgbClr val="0070C0"/>
              </a:solidFill>
              <a:effectLst/>
              <a:latin typeface="Arial" panose="020B0604020202020204" pitchFamily="34" charset="0"/>
              <a:ea typeface="Times New Roman" panose="02020603050405020304" pitchFamily="18" charset="0"/>
            </a:endParaRPr>
          </a:p>
          <a:p>
            <a:pPr marL="357188" indent="0">
              <a:lnSpc>
                <a:spcPct val="110000"/>
              </a:lnSpc>
              <a:spcBef>
                <a:spcPts val="600"/>
              </a:spcBef>
              <a:spcAft>
                <a:spcPts val="600"/>
              </a:spcAft>
              <a:buNone/>
            </a:pPr>
            <a:r>
              <a:rPr lang="en-CA" sz="1900" dirty="0">
                <a:solidFill>
                  <a:srgbClr val="0070C0"/>
                </a:solidFill>
                <a:effectLst/>
                <a:latin typeface="Arial" panose="020B0604020202020204" pitchFamily="34" charset="0"/>
                <a:ea typeface="Calibri" panose="020F0502020204030204" pitchFamily="34" charset="0"/>
              </a:rPr>
              <a:t>The supplier may be required to provide Creation with their escalation process to next levels of management if a decision cannot be reached within the supplier’s organization. </a:t>
            </a:r>
            <a:endParaRPr lang="en-CA" sz="1900" dirty="0">
              <a:solidFill>
                <a:srgbClr val="0070C0"/>
              </a:solidFill>
              <a:effectLst/>
              <a:latin typeface="Arial" panose="020B0604020202020204" pitchFamily="34" charset="0"/>
              <a:ea typeface="Times New Roman" panose="02020603050405020304" pitchFamily="18" charset="0"/>
            </a:endParaRPr>
          </a:p>
          <a:p>
            <a:pPr marL="357188" indent="0">
              <a:lnSpc>
                <a:spcPct val="110000"/>
              </a:lnSpc>
              <a:spcBef>
                <a:spcPts val="600"/>
              </a:spcBef>
              <a:spcAft>
                <a:spcPts val="600"/>
              </a:spcAft>
              <a:buNone/>
            </a:pPr>
            <a:r>
              <a:rPr lang="en-CA" sz="1900" dirty="0">
                <a:effectLst/>
                <a:latin typeface="Arial" panose="020B0604020202020204" pitchFamily="34" charset="0"/>
                <a:ea typeface="Calibri" panose="020F0502020204030204" pitchFamily="34" charset="0"/>
              </a:rPr>
              <a:t>Suppliers will ensure that any personnel working within any manufacturing process, testing or inspection station, or performing external services directly related to production product, shall be competent and have any relevant education, training, experience, or qualifications.  </a:t>
            </a:r>
          </a:p>
          <a:p>
            <a:pPr marL="357188" indent="0">
              <a:lnSpc>
                <a:spcPct val="110000"/>
              </a:lnSpc>
              <a:spcBef>
                <a:spcPts val="600"/>
              </a:spcBef>
              <a:spcAft>
                <a:spcPts val="600"/>
              </a:spcAft>
              <a:buNone/>
            </a:pPr>
            <a:r>
              <a:rPr lang="en-CA" sz="1900" dirty="0">
                <a:effectLst/>
                <a:latin typeface="Arial" panose="020B0604020202020204" pitchFamily="34" charset="0"/>
                <a:ea typeface="Calibri" panose="020F0502020204030204" pitchFamily="34" charset="0"/>
              </a:rPr>
              <a:t>Creation may request additional quality management procedures, inspection reports or documents from suppliers to confirm the supplied product meets specifications.</a:t>
            </a:r>
            <a:endParaRPr lang="en-CA" sz="1900" dirty="0">
              <a:effectLst/>
              <a:latin typeface="Arial" panose="020B0604020202020204" pitchFamily="34" charset="0"/>
              <a:ea typeface="Times New Roman" panose="02020603050405020304" pitchFamily="18" charset="0"/>
            </a:endParaRPr>
          </a:p>
          <a:p>
            <a:pPr marL="357188" indent="0">
              <a:lnSpc>
                <a:spcPct val="110000"/>
              </a:lnSpc>
              <a:spcBef>
                <a:spcPts val="600"/>
              </a:spcBef>
              <a:spcAft>
                <a:spcPts val="600"/>
              </a:spcAft>
              <a:buNone/>
            </a:pPr>
            <a:r>
              <a:rPr lang="en-CA" sz="1900" dirty="0">
                <a:effectLst/>
                <a:latin typeface="Arial" panose="020B0604020202020204" pitchFamily="34" charset="0"/>
                <a:ea typeface="Calibri" panose="020F0502020204030204" pitchFamily="34" charset="0"/>
              </a:rPr>
              <a:t>Supplier may assign a Quality Management Representative (QMR) to be the key contact point for Creation on any quality issues, audit, customer support, and process insights. QMR will be responsible to respond to any quality inquiries or corrective actions. </a:t>
            </a:r>
            <a:endParaRPr lang="en-CA" sz="1900" dirty="0">
              <a:effectLst/>
              <a:latin typeface="Arial" panose="020B0604020202020204" pitchFamily="34"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19288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W1FiM1k2gRcuu6jPtSw_Ew"/>
</p:tagLst>
</file>

<file path=ppt/theme/theme1.xml><?xml version="1.0" encoding="utf-8"?>
<a:theme xmlns:a="http://schemas.openxmlformats.org/drawingml/2006/main" name="Office Theme">
  <a:themeElements>
    <a:clrScheme name="Custom 1">
      <a:dk1>
        <a:srgbClr val="000000"/>
      </a:dk1>
      <a:lt1>
        <a:srgbClr val="FFFFFF"/>
      </a:lt1>
      <a:dk2>
        <a:srgbClr val="73736B"/>
      </a:dk2>
      <a:lt2>
        <a:srgbClr val="C7C7C0"/>
      </a:lt2>
      <a:accent1>
        <a:srgbClr val="5C92AD"/>
      </a:accent1>
      <a:accent2>
        <a:srgbClr val="A7B261"/>
      </a:accent2>
      <a:accent3>
        <a:srgbClr val="B7CFDB"/>
      </a:accent3>
      <a:accent4>
        <a:srgbClr val="D2D7A6"/>
      </a:accent4>
      <a:accent5>
        <a:srgbClr val="537A24"/>
      </a:accent5>
      <a:accent6>
        <a:srgbClr val="FED939"/>
      </a:accent6>
      <a:hlink>
        <a:srgbClr val="D23F20"/>
      </a:hlink>
      <a:folHlink>
        <a:srgbClr val="73736B"/>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Creation Master Template.pptx" id="{022761F7-D688-4513-8F68-F2964B637FCC}" vid="{E486F273-E812-499B-88D0-D3A634F942FF}"/>
    </a:ext>
  </a:extLst>
</a:theme>
</file>

<file path=ppt/theme/theme2.xml><?xml version="1.0" encoding="utf-8"?>
<a:theme xmlns:a="http://schemas.openxmlformats.org/drawingml/2006/main" name="1_Office Theme">
  <a:themeElements>
    <a:clrScheme name="Creation Palette Master">
      <a:dk1>
        <a:srgbClr val="73736B"/>
      </a:dk1>
      <a:lt1>
        <a:sysClr val="window" lastClr="FFFFFF"/>
      </a:lt1>
      <a:dk2>
        <a:srgbClr val="3F3F3F"/>
      </a:dk2>
      <a:lt2>
        <a:srgbClr val="C7C7C1"/>
      </a:lt2>
      <a:accent1>
        <a:srgbClr val="5C93AE"/>
      </a:accent1>
      <a:accent2>
        <a:srgbClr val="A8B262"/>
      </a:accent2>
      <a:accent3>
        <a:srgbClr val="B8D0DC"/>
      </a:accent3>
      <a:accent4>
        <a:srgbClr val="D2D8A7"/>
      </a:accent4>
      <a:accent5>
        <a:srgbClr val="D24021"/>
      </a:accent5>
      <a:accent6>
        <a:srgbClr val="FFD939"/>
      </a:accent6>
      <a:hlink>
        <a:srgbClr val="5C93AE"/>
      </a:hlink>
      <a:folHlink>
        <a:srgbClr val="B8D0D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Creation Master Template  -  Read-Only" id="{BC20C54C-27B7-4D6B-B14B-07313B3B4C6E}" vid="{93AB3087-0804-4D72-9354-EAB748BBE7E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6e30cff-6394-4e87-9d16-678d1ee4344f">
      <UserInfo>
        <DisplayName>Allan Raven</DisplayName>
        <AccountId>12</AccountId>
        <AccountType/>
      </UserInfo>
      <UserInfo>
        <DisplayName>Kelly Sotelo</DisplayName>
        <AccountId>10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7D83F9CD6F79F4FB8F94345B3BF6A60" ma:contentTypeVersion="13" ma:contentTypeDescription="Create a new document." ma:contentTypeScope="" ma:versionID="70f64d686251dfb635bb34c23de68a32">
  <xsd:schema xmlns:xsd="http://www.w3.org/2001/XMLSchema" xmlns:xs="http://www.w3.org/2001/XMLSchema" xmlns:p="http://schemas.microsoft.com/office/2006/metadata/properties" xmlns:ns2="275f2c62-1461-4733-91c4-3ce242746c01" xmlns:ns3="a6e30cff-6394-4e87-9d16-678d1ee4344f" targetNamespace="http://schemas.microsoft.com/office/2006/metadata/properties" ma:root="true" ma:fieldsID="935ee36f9b236c3587e01c7690375dea" ns2:_="" ns3:_="">
    <xsd:import namespace="275f2c62-1461-4733-91c4-3ce242746c01"/>
    <xsd:import namespace="a6e30cff-6394-4e87-9d16-678d1ee4344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5f2c62-1461-4733-91c4-3ce242746c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e30cff-6394-4e87-9d16-678d1ee4344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09AF08-9D60-4525-A119-5D4720D7F419}">
  <ds:schemaRefs>
    <ds:schemaRef ds:uri="http://schemas.microsoft.com/office/2006/metadata/properties"/>
    <ds:schemaRef ds:uri="http://schemas.microsoft.com/office/infopath/2007/PartnerControls"/>
    <ds:schemaRef ds:uri="a6e30cff-6394-4e87-9d16-678d1ee4344f"/>
  </ds:schemaRefs>
</ds:datastoreItem>
</file>

<file path=customXml/itemProps2.xml><?xml version="1.0" encoding="utf-8"?>
<ds:datastoreItem xmlns:ds="http://schemas.openxmlformats.org/officeDocument/2006/customXml" ds:itemID="{74979D12-3C80-47A4-ACD7-6E8D321B7C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5f2c62-1461-4733-91c4-3ce242746c01"/>
    <ds:schemaRef ds:uri="a6e30cff-6394-4e87-9d16-678d1ee434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B931E63-DC00-4BA4-A18F-1FC616528F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1586</TotalTime>
  <Words>5046</Words>
  <Application>Microsoft Office PowerPoint</Application>
  <PresentationFormat>Widescreen</PresentationFormat>
  <Paragraphs>221</Paragraphs>
  <Slides>22</Slides>
  <Notes>0</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22</vt:i4>
      </vt:variant>
    </vt:vector>
  </HeadingPairs>
  <TitlesOfParts>
    <vt:vector size="32" baseType="lpstr">
      <vt:lpstr>Arial</vt:lpstr>
      <vt:lpstr>Arial Black</vt:lpstr>
      <vt:lpstr>Calibri</vt:lpstr>
      <vt:lpstr>Calibri Light</vt:lpstr>
      <vt:lpstr>Courier New</vt:lpstr>
      <vt:lpstr>Symbol</vt:lpstr>
      <vt:lpstr>Wingdings</vt:lpstr>
      <vt:lpstr>Office Theme</vt:lpstr>
      <vt:lpstr>1_Office Theme</vt:lpstr>
      <vt:lpstr>think-cell Slide</vt:lpstr>
      <vt:lpstr>Supplier Quality Requirements – Rev D</vt:lpstr>
      <vt:lpstr>Introduction</vt:lpstr>
      <vt:lpstr>Important Note</vt:lpstr>
      <vt:lpstr>Supplier Quality Requirements</vt:lpstr>
      <vt:lpstr>Supplier Quality Requirements</vt:lpstr>
      <vt:lpstr>Supplier Quality Requirements</vt:lpstr>
      <vt:lpstr>Supplier Quality Requirements</vt:lpstr>
      <vt:lpstr>Supplier Quality Requirements</vt:lpstr>
      <vt:lpstr>Supplier Quality Requirements</vt:lpstr>
      <vt:lpstr>Supplier Quality Requirements</vt:lpstr>
      <vt:lpstr>Supplier Quality Requirements</vt:lpstr>
      <vt:lpstr>Supplier Quality Requirements</vt:lpstr>
      <vt:lpstr>Supplier Quality Requirements</vt:lpstr>
      <vt:lpstr>Supplier Quality Requirements</vt:lpstr>
      <vt:lpstr>Supplier Quality Requirements</vt:lpstr>
      <vt:lpstr>Supplier Quality Requirements</vt:lpstr>
      <vt:lpstr>Supplier Quality Requirements</vt:lpstr>
      <vt:lpstr>Supplier Quality Requirements</vt:lpstr>
      <vt:lpstr>Supplier Quality Requirements</vt:lpstr>
      <vt:lpstr>Supplier Quality Requirements</vt:lpstr>
      <vt:lpstr>Supplier Quality Requirements</vt:lpstr>
      <vt:lpstr>PowerPoint Presentation</vt:lpstr>
    </vt:vector>
  </TitlesOfParts>
  <Company>Creation Technologies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Supplier Quality Requirements – Rev D</dc:title>
  <dc:creator>Kelly Menze</dc:creator>
  <cp:lastModifiedBy>Kelly Menze</cp:lastModifiedBy>
  <cp:revision>10</cp:revision>
  <dcterms:created xsi:type="dcterms:W3CDTF">2023-04-13T16:29:43Z</dcterms:created>
  <dcterms:modified xsi:type="dcterms:W3CDTF">2023-04-26T18:49:41Z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0x01010087D83F9CD6F79F4FB8F94345B3BF6A60</vt:lpwstr>
  </property>
</Properties>
</file>