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5" r:id="rId6"/>
    <p:sldId id="273" r:id="rId7"/>
    <p:sldId id="272" r:id="rId8"/>
    <p:sldId id="271" r:id="rId9"/>
    <p:sldId id="274" r:id="rId10"/>
    <p:sldId id="275" r:id="rId11"/>
    <p:sldId id="283" r:id="rId12"/>
    <p:sldId id="284" r:id="rId13"/>
    <p:sldId id="285" r:id="rId14"/>
    <p:sldId id="292" r:id="rId15"/>
    <p:sldId id="289" r:id="rId16"/>
    <p:sldId id="287" r:id="rId17"/>
    <p:sldId id="288" r:id="rId18"/>
    <p:sldId id="286" r:id="rId19"/>
    <p:sldId id="291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D4D"/>
    <a:srgbClr val="73736B"/>
    <a:srgbClr val="5C93AE"/>
    <a:srgbClr val="A8B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5555F-5EB2-4446-AC2E-A8F16D9BA7A8}" v="25" dt="2022-09-30T18:08:08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19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da Armenta" userId="d8874bd4-00d0-407d-bdab-43d43e05b7b8" providerId="ADAL" clId="{0095555F-5EB2-4446-AC2E-A8F16D9BA7A8}"/>
    <pc:docChg chg="custSel delSld modSld">
      <pc:chgData name="Gilda Armenta" userId="d8874bd4-00d0-407d-bdab-43d43e05b7b8" providerId="ADAL" clId="{0095555F-5EB2-4446-AC2E-A8F16D9BA7A8}" dt="2022-09-30T18:09:03.525" v="36" actId="1076"/>
      <pc:docMkLst>
        <pc:docMk/>
      </pc:docMkLst>
      <pc:sldChg chg="modSp">
        <pc:chgData name="Gilda Armenta" userId="d8874bd4-00d0-407d-bdab-43d43e05b7b8" providerId="ADAL" clId="{0095555F-5EB2-4446-AC2E-A8F16D9BA7A8}" dt="2022-09-30T18:08:08.433" v="34" actId="33524"/>
        <pc:sldMkLst>
          <pc:docMk/>
          <pc:sldMk cId="3446009792" sldId="271"/>
        </pc:sldMkLst>
        <pc:spChg chg="mod">
          <ac:chgData name="Gilda Armenta" userId="d8874bd4-00d0-407d-bdab-43d43e05b7b8" providerId="ADAL" clId="{0095555F-5EB2-4446-AC2E-A8F16D9BA7A8}" dt="2022-09-30T18:08:08.433" v="34" actId="33524"/>
          <ac:spMkLst>
            <pc:docMk/>
            <pc:sldMk cId="3446009792" sldId="271"/>
            <ac:spMk id="26" creationId="{C129D5AE-77F1-4D0B-B053-9A65DA30C859}"/>
          </ac:spMkLst>
        </pc:spChg>
        <pc:spChg chg="mod">
          <ac:chgData name="Gilda Armenta" userId="d8874bd4-00d0-407d-bdab-43d43e05b7b8" providerId="ADAL" clId="{0095555F-5EB2-4446-AC2E-A8F16D9BA7A8}" dt="2022-09-30T18:03:20.824" v="22" actId="20577"/>
          <ac:spMkLst>
            <pc:docMk/>
            <pc:sldMk cId="3446009792" sldId="271"/>
            <ac:spMk id="33" creationId="{57BEE0D6-2369-4AA0-9757-DAF2ABBAF274}"/>
          </ac:spMkLst>
        </pc:spChg>
      </pc:sldChg>
      <pc:sldChg chg="modSp modAnim">
        <pc:chgData name="Gilda Armenta" userId="d8874bd4-00d0-407d-bdab-43d43e05b7b8" providerId="ADAL" clId="{0095555F-5EB2-4446-AC2E-A8F16D9BA7A8}" dt="2022-09-30T18:03:08.612" v="21" actId="6549"/>
        <pc:sldMkLst>
          <pc:docMk/>
          <pc:sldMk cId="3520154151" sldId="272"/>
        </pc:sldMkLst>
        <pc:spChg chg="mod">
          <ac:chgData name="Gilda Armenta" userId="d8874bd4-00d0-407d-bdab-43d43e05b7b8" providerId="ADAL" clId="{0095555F-5EB2-4446-AC2E-A8F16D9BA7A8}" dt="2022-09-30T18:03:08.612" v="21" actId="6549"/>
          <ac:spMkLst>
            <pc:docMk/>
            <pc:sldMk cId="3520154151" sldId="272"/>
            <ac:spMk id="6" creationId="{4953E8EB-8D6B-4FDD-AA31-42627A902D54}"/>
          </ac:spMkLst>
        </pc:spChg>
      </pc:sldChg>
      <pc:sldChg chg="modSp mod">
        <pc:chgData name="Gilda Armenta" userId="d8874bd4-00d0-407d-bdab-43d43e05b7b8" providerId="ADAL" clId="{0095555F-5EB2-4446-AC2E-A8F16D9BA7A8}" dt="2022-09-30T18:02:53.772" v="20" actId="123"/>
        <pc:sldMkLst>
          <pc:docMk/>
          <pc:sldMk cId="2384403128" sldId="273"/>
        </pc:sldMkLst>
        <pc:spChg chg="mod">
          <ac:chgData name="Gilda Armenta" userId="d8874bd4-00d0-407d-bdab-43d43e05b7b8" providerId="ADAL" clId="{0095555F-5EB2-4446-AC2E-A8F16D9BA7A8}" dt="2022-09-30T18:02:53.772" v="20" actId="123"/>
          <ac:spMkLst>
            <pc:docMk/>
            <pc:sldMk cId="2384403128" sldId="273"/>
            <ac:spMk id="8" creationId="{C970E94B-9E46-427B-A939-5B15FFC54065}"/>
          </ac:spMkLst>
        </pc:spChg>
      </pc:sldChg>
      <pc:sldChg chg="modSp mod">
        <pc:chgData name="Gilda Armenta" userId="d8874bd4-00d0-407d-bdab-43d43e05b7b8" providerId="ADAL" clId="{0095555F-5EB2-4446-AC2E-A8F16D9BA7A8}" dt="2022-09-30T18:09:03.525" v="36" actId="1076"/>
        <pc:sldMkLst>
          <pc:docMk/>
          <pc:sldMk cId="888619126" sldId="274"/>
        </pc:sldMkLst>
        <pc:spChg chg="mod">
          <ac:chgData name="Gilda Armenta" userId="d8874bd4-00d0-407d-bdab-43d43e05b7b8" providerId="ADAL" clId="{0095555F-5EB2-4446-AC2E-A8F16D9BA7A8}" dt="2022-09-30T18:09:03.525" v="36" actId="1076"/>
          <ac:spMkLst>
            <pc:docMk/>
            <pc:sldMk cId="888619126" sldId="274"/>
            <ac:spMk id="21" creationId="{9C57B796-B886-4BF2-880E-C78C86628A3C}"/>
          </ac:spMkLst>
        </pc:spChg>
        <pc:cxnChg chg="mod">
          <ac:chgData name="Gilda Armenta" userId="d8874bd4-00d0-407d-bdab-43d43e05b7b8" providerId="ADAL" clId="{0095555F-5EB2-4446-AC2E-A8F16D9BA7A8}" dt="2022-09-30T18:09:03.525" v="36" actId="1076"/>
          <ac:cxnSpMkLst>
            <pc:docMk/>
            <pc:sldMk cId="888619126" sldId="274"/>
            <ac:cxnSpMk id="25" creationId="{009B55AB-F81D-4D5C-B395-14915BF060CC}"/>
          </ac:cxnSpMkLst>
        </pc:cxnChg>
      </pc:sldChg>
      <pc:sldChg chg="del">
        <pc:chgData name="Gilda Armenta" userId="d8874bd4-00d0-407d-bdab-43d43e05b7b8" providerId="ADAL" clId="{0095555F-5EB2-4446-AC2E-A8F16D9BA7A8}" dt="2022-09-30T18:04:27.619" v="23" actId="47"/>
        <pc:sldMkLst>
          <pc:docMk/>
          <pc:sldMk cId="1835720671" sldId="276"/>
        </pc:sldMkLst>
      </pc:sldChg>
      <pc:sldChg chg="del">
        <pc:chgData name="Gilda Armenta" userId="d8874bd4-00d0-407d-bdab-43d43e05b7b8" providerId="ADAL" clId="{0095555F-5EB2-4446-AC2E-A8F16D9BA7A8}" dt="2022-09-30T18:04:30.058" v="24" actId="47"/>
        <pc:sldMkLst>
          <pc:docMk/>
          <pc:sldMk cId="941363715" sldId="277"/>
        </pc:sldMkLst>
      </pc:sldChg>
      <pc:sldChg chg="del">
        <pc:chgData name="Gilda Armenta" userId="d8874bd4-00d0-407d-bdab-43d43e05b7b8" providerId="ADAL" clId="{0095555F-5EB2-4446-AC2E-A8F16D9BA7A8}" dt="2022-09-30T18:04:37.126" v="28" actId="47"/>
        <pc:sldMkLst>
          <pc:docMk/>
          <pc:sldMk cId="2051393975" sldId="278"/>
        </pc:sldMkLst>
      </pc:sldChg>
      <pc:sldChg chg="del">
        <pc:chgData name="Gilda Armenta" userId="d8874bd4-00d0-407d-bdab-43d43e05b7b8" providerId="ADAL" clId="{0095555F-5EB2-4446-AC2E-A8F16D9BA7A8}" dt="2022-09-30T18:04:31.933" v="25" actId="47"/>
        <pc:sldMkLst>
          <pc:docMk/>
          <pc:sldMk cId="4226158050" sldId="279"/>
        </pc:sldMkLst>
      </pc:sldChg>
      <pc:sldChg chg="del">
        <pc:chgData name="Gilda Armenta" userId="d8874bd4-00d0-407d-bdab-43d43e05b7b8" providerId="ADAL" clId="{0095555F-5EB2-4446-AC2E-A8F16D9BA7A8}" dt="2022-09-30T18:04:34.006" v="26" actId="47"/>
        <pc:sldMkLst>
          <pc:docMk/>
          <pc:sldMk cId="1966681849" sldId="280"/>
        </pc:sldMkLst>
      </pc:sldChg>
      <pc:sldChg chg="del">
        <pc:chgData name="Gilda Armenta" userId="d8874bd4-00d0-407d-bdab-43d43e05b7b8" providerId="ADAL" clId="{0095555F-5EB2-4446-AC2E-A8F16D9BA7A8}" dt="2022-09-30T18:04:35.353" v="27" actId="47"/>
        <pc:sldMkLst>
          <pc:docMk/>
          <pc:sldMk cId="981212440" sldId="281"/>
        </pc:sldMkLst>
      </pc:sldChg>
      <pc:sldChg chg="del">
        <pc:chgData name="Gilda Armenta" userId="d8874bd4-00d0-407d-bdab-43d43e05b7b8" providerId="ADAL" clId="{0095555F-5EB2-4446-AC2E-A8F16D9BA7A8}" dt="2022-09-30T18:04:38.378" v="29" actId="47"/>
        <pc:sldMkLst>
          <pc:docMk/>
          <pc:sldMk cId="53694699" sldId="282"/>
        </pc:sldMkLst>
      </pc:sldChg>
      <pc:sldChg chg="modSp">
        <pc:chgData name="Gilda Armenta" userId="d8874bd4-00d0-407d-bdab-43d43e05b7b8" providerId="ADAL" clId="{0095555F-5EB2-4446-AC2E-A8F16D9BA7A8}" dt="2022-09-30T18:05:51.474" v="32" actId="6549"/>
        <pc:sldMkLst>
          <pc:docMk/>
          <pc:sldMk cId="2974070213" sldId="286"/>
        </pc:sldMkLst>
        <pc:spChg chg="mod">
          <ac:chgData name="Gilda Armenta" userId="d8874bd4-00d0-407d-bdab-43d43e05b7b8" providerId="ADAL" clId="{0095555F-5EB2-4446-AC2E-A8F16D9BA7A8}" dt="2022-09-30T18:05:51.474" v="32" actId="6549"/>
          <ac:spMkLst>
            <pc:docMk/>
            <pc:sldMk cId="2974070213" sldId="286"/>
            <ac:spMk id="14" creationId="{0854E6DD-13BA-4F98-A35E-B83DE534D3FD}"/>
          </ac:spMkLst>
        </pc:spChg>
      </pc:sldChg>
      <pc:sldChg chg="delSp modSp mod delAnim">
        <pc:chgData name="Gilda Armenta" userId="d8874bd4-00d0-407d-bdab-43d43e05b7b8" providerId="ADAL" clId="{0095555F-5EB2-4446-AC2E-A8F16D9BA7A8}" dt="2022-09-30T18:05:33.455" v="31" actId="478"/>
        <pc:sldMkLst>
          <pc:docMk/>
          <pc:sldMk cId="3874597406" sldId="288"/>
        </pc:sldMkLst>
        <pc:spChg chg="del mod">
          <ac:chgData name="Gilda Armenta" userId="d8874bd4-00d0-407d-bdab-43d43e05b7b8" providerId="ADAL" clId="{0095555F-5EB2-4446-AC2E-A8F16D9BA7A8}" dt="2022-09-30T18:05:33.455" v="31" actId="478"/>
          <ac:spMkLst>
            <pc:docMk/>
            <pc:sldMk cId="3874597406" sldId="288"/>
            <ac:spMk id="8" creationId="{8ADAE2AD-0415-41A5-B305-982D2787AA3F}"/>
          </ac:spMkLst>
        </pc:spChg>
      </pc:sldChg>
      <pc:sldChg chg="del">
        <pc:chgData name="Gilda Armenta" userId="d8874bd4-00d0-407d-bdab-43d43e05b7b8" providerId="ADAL" clId="{0095555F-5EB2-4446-AC2E-A8F16D9BA7A8}" dt="2022-09-30T18:06:07.697" v="33" actId="47"/>
        <pc:sldMkLst>
          <pc:docMk/>
          <pc:sldMk cId="3652482182" sldId="2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0DE383-B508-407E-9A89-C9D0EB9D77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C55FE-3E4E-43A0-823F-F3242A1828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2ACC2-FB28-4804-80E1-8A8739A89EA9}" type="datetimeFigureOut">
              <a:rPr lang="en-US" smtClean="0"/>
              <a:t>09/30/2022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F17CB-BB37-41C4-B5EB-40A8AB9EA8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80B7E-3316-44BD-9D34-2395C5B338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60AD4-0F9A-4FFE-9B7C-150319E2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5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ED05C-5764-4BA6-9DF2-2CA250ECB875}" type="datetimeFigureOut">
              <a:rPr lang="en-US" smtClean="0"/>
              <a:t>09/30/2022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A2DFC-C46B-4918-8D80-13F0A474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hyperlink" Target="https://owl.excelsior.edu/writing-process/prewriting-strategies/prewriting-strategies-asking-defining-questions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7.emf"/><Relationship Id="rId9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 sport, swimming&#10;&#10;Description automatically generated">
            <a:extLst>
              <a:ext uri="{FF2B5EF4-FFF2-40B4-BE49-F238E27FC236}">
                <a16:creationId xmlns:a16="http://schemas.microsoft.com/office/drawing/2014/main" id="{62B75F09-FECE-439F-AB3F-5FFD0994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41107B1-F25E-4AB3-A154-27945B752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2281375"/>
            <a:ext cx="12192000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8337BA-B3FB-4A70-8C01-8DFE3F0E6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404" y="2660073"/>
            <a:ext cx="9620596" cy="84989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74848-BFF1-4F8C-BE08-6A7C4644EA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109" y="5705649"/>
            <a:ext cx="5544589" cy="849889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12906-2D50-4CEE-A841-A2303FEDE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080" y="3776870"/>
            <a:ext cx="1691470" cy="42738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8C352E-2101-47EF-9A76-26C60FB0F1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1716088"/>
            <a:ext cx="2808287" cy="4302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8886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60465"/>
            <a:ext cx="5519670" cy="6216073"/>
          </a:xfrm>
          <a:prstGeom prst="roundRect">
            <a:avLst/>
          </a:prstGeom>
          <a:solidFill>
            <a:srgbClr val="737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B5DDE2-1869-4A91-B8C3-2F4105F45A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64381" y="876823"/>
            <a:ext cx="5006935" cy="514990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0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95116"/>
            <a:ext cx="5519670" cy="6216073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95116"/>
            <a:ext cx="5519670" cy="6216073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9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95116"/>
            <a:ext cx="5519670" cy="6216073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3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120842A-14B7-4FFC-90FC-F51C0E4F2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7D43F0-8A1B-4C04-A525-41A65CFE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634" y="2447669"/>
            <a:ext cx="7260416" cy="7820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5E4A-B32C-41ED-AD0D-C788403B4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866" y="3250715"/>
            <a:ext cx="1681646" cy="424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710DCD-AD98-4958-A090-118DD8CB9D03}"/>
              </a:ext>
            </a:extLst>
          </p:cNvPr>
          <p:cNvCxnSpPr>
            <a:cxnSpLocks/>
          </p:cNvCxnSpPr>
          <p:nvPr userDrawn="1"/>
        </p:nvCxnSpPr>
        <p:spPr>
          <a:xfrm>
            <a:off x="2068945" y="3094181"/>
            <a:ext cx="7683092" cy="0"/>
          </a:xfrm>
          <a:prstGeom prst="line">
            <a:avLst/>
          </a:prstGeom>
          <a:ln w="28575">
            <a:solidFill>
              <a:srgbClr val="737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5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FA9A5D74-024B-4914-AAE8-8BF6DFBEFA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3CE694-1F5E-4EC2-B3DA-8348EE390D2A}"/>
              </a:ext>
            </a:extLst>
          </p:cNvPr>
          <p:cNvCxnSpPr>
            <a:cxnSpLocks/>
          </p:cNvCxnSpPr>
          <p:nvPr userDrawn="1"/>
        </p:nvCxnSpPr>
        <p:spPr>
          <a:xfrm>
            <a:off x="2105891" y="3075709"/>
            <a:ext cx="77015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87D43F0-8A1B-4C04-A525-41A65CFE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634" y="2447669"/>
            <a:ext cx="7260416" cy="7820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5E4A-B32C-41ED-AD0D-C788403B4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866" y="3250715"/>
            <a:ext cx="1681646" cy="4249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8E10FD-211C-4696-884B-B1C931F5E9B5}"/>
              </a:ext>
            </a:extLst>
          </p:cNvPr>
          <p:cNvCxnSpPr>
            <a:cxnSpLocks/>
          </p:cNvCxnSpPr>
          <p:nvPr userDrawn="1"/>
        </p:nvCxnSpPr>
        <p:spPr>
          <a:xfrm>
            <a:off x="2068945" y="3077555"/>
            <a:ext cx="7683092" cy="0"/>
          </a:xfrm>
          <a:prstGeom prst="line">
            <a:avLst/>
          </a:prstGeom>
          <a:ln w="28575">
            <a:solidFill>
              <a:srgbClr val="737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84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706809-87A6-492E-849D-71A8977C4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5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35E4A-B32C-41ED-AD0D-C788403B42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793" y="3212109"/>
            <a:ext cx="1681646" cy="424900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2A8C9463-2A81-4F32-B11A-8D6EC534F1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67562" y="-535281"/>
            <a:ext cx="10102645" cy="6735097"/>
          </a:xfrm>
          <a:prstGeom prst="rect">
            <a:avLst/>
          </a:prstGeom>
        </p:spPr>
      </p:pic>
      <p:pic>
        <p:nvPicPr>
          <p:cNvPr id="9" name="Picture 8" descr="A picture containing transport, airplane, aircraft, dark&#10;&#10;Description automatically generated">
            <a:extLst>
              <a:ext uri="{FF2B5EF4-FFF2-40B4-BE49-F238E27FC236}">
                <a16:creationId xmlns:a16="http://schemas.microsoft.com/office/drawing/2014/main" id="{39E9A6F1-8173-4729-8D45-DF27FA81B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26" r="14802" b="36611"/>
          <a:stretch/>
        </p:blipFill>
        <p:spPr>
          <a:xfrm>
            <a:off x="-456023" y="2748482"/>
            <a:ext cx="10402816" cy="3896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31659B-8211-4FFC-AD1F-C947BE9E36C3}"/>
              </a:ext>
            </a:extLst>
          </p:cNvPr>
          <p:cNvSpPr/>
          <p:nvPr userDrawn="1"/>
        </p:nvSpPr>
        <p:spPr>
          <a:xfrm>
            <a:off x="393083" y="3188546"/>
            <a:ext cx="4042440" cy="3380966"/>
          </a:xfrm>
          <a:prstGeom prst="roundRect">
            <a:avLst/>
          </a:prstGeom>
          <a:blipFill dpi="0" rotWithShape="1">
            <a:blip r:embed="rId9" cstate="screen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indoor, black&#10;&#10;Description automatically generated">
            <a:extLst>
              <a:ext uri="{FF2B5EF4-FFF2-40B4-BE49-F238E27FC236}">
                <a16:creationId xmlns:a16="http://schemas.microsoft.com/office/drawing/2014/main" id="{F8DE611B-3B01-4328-B803-EEBAD181B5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35281"/>
            <a:ext cx="6054659" cy="46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8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56E4A5-1396-4904-9835-848D6BD4F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15" y="58685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56E4A5-1396-4904-9835-848D6BD4F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" y="1091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67C2062-2C74-4147-B7BD-26C7987EC6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61649A3-48CB-4289-BB23-96B14FFA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4632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701646-4BFB-46B5-8082-CD557640429D}"/>
              </a:ext>
            </a:extLst>
          </p:cNvPr>
          <p:cNvSpPr/>
          <p:nvPr userDrawn="1"/>
        </p:nvSpPr>
        <p:spPr>
          <a:xfrm>
            <a:off x="5089234" y="249381"/>
            <a:ext cx="6668655" cy="625302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337BA-B3FB-4A70-8C01-8DFE3F0E6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90" y="2061556"/>
            <a:ext cx="3568005" cy="2164225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74848-BFF1-4F8C-BE08-6A7C4644EA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490" y="5338054"/>
            <a:ext cx="3568006" cy="849889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95458C-EE30-45FD-B235-64C7BCC52F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917" y="4379290"/>
            <a:ext cx="1681646" cy="424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549D4-121A-4344-87B9-1ACB0803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490" y="14435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9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2E7B9B0-BFB8-47CA-9E7E-835D5F86F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1" y="98814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F4788C-4C3E-4C96-A025-EED47AC0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79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E8C934F-DBEB-43D6-B510-8BFE5DAAB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56E4A5-1396-4904-9835-848D6BD4F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7251-493A-4BC9-817B-3DF94E25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87" y="273395"/>
            <a:ext cx="11548547" cy="782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10A9-98F5-4FF4-AF81-D9A50D2C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086" y="1269957"/>
            <a:ext cx="11548547" cy="490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AA125-91F1-429B-A58C-E5591582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7251-493A-4BC9-817B-3DF94E25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87" y="273395"/>
            <a:ext cx="11548547" cy="782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10A9-98F5-4FF4-AF81-D9A50D2C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086" y="1269957"/>
            <a:ext cx="5696390" cy="490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25041-2522-4734-9BFD-0E4101928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527" y="1269957"/>
            <a:ext cx="5647108" cy="490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AA125-91F1-429B-A58C-E5591582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7251-493A-4BC9-817B-3DF94E25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87" y="273395"/>
            <a:ext cx="11548547" cy="782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10A9-98F5-4FF4-AF81-D9A50D2C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086" y="1269957"/>
            <a:ext cx="5679765" cy="2236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25041-2522-4734-9BFD-0E4101928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5151" y="1269957"/>
            <a:ext cx="5630483" cy="2236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AA125-91F1-429B-A58C-E5591582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06F77-21C2-4C80-9F12-136E2210531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7085" y="3732415"/>
            <a:ext cx="5679765" cy="2236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5001C8-7058-4472-86F1-BEC4BC93E1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15150" y="3732415"/>
            <a:ext cx="5630483" cy="2236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1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D84B6-68DC-416E-8A04-2384B4B52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F78CB-95CC-4B54-88A1-E736F8E5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35537-4615-47EC-98A5-F5B533D7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622"/>
            <a:ext cx="10515600" cy="40073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2F4E0-3AE9-407E-9C26-979111B0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7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79950A-8CFE-4729-8DEB-951C4A313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280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F78CB-95CC-4B54-88A1-E736F8E5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209" y="581891"/>
            <a:ext cx="10515600" cy="681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35537-4615-47EC-98A5-F5B533D7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666"/>
            <a:ext cx="10515600" cy="469729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2F4E0-3AE9-407E-9C26-979111B0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0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60465"/>
            <a:ext cx="5519670" cy="6216073"/>
          </a:xfrm>
          <a:prstGeom prst="roundRect">
            <a:avLst/>
          </a:prstGeom>
          <a:solidFill>
            <a:srgbClr val="5C9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B5DDE2-1869-4A91-B8C3-2F4105F45A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64381" y="901875"/>
            <a:ext cx="5006935" cy="51248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CC18-A788-4883-88E6-3502E71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298625"/>
            <a:ext cx="5421283" cy="715530"/>
          </a:xfrm>
        </p:spPr>
        <p:txBody>
          <a:bodyPr/>
          <a:lstStyle>
            <a:lvl1pPr>
              <a:defRPr>
                <a:solidFill>
                  <a:srgbClr val="5C93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A3AB5-722F-4925-927B-0DCC66C7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AA5BC-FA7A-4A4A-98E0-264FCD65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8" y="1311075"/>
            <a:ext cx="5354782" cy="4715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84E6EC-4045-49AE-ACA8-CF638F9CD943}"/>
              </a:ext>
            </a:extLst>
          </p:cNvPr>
          <p:cNvSpPr/>
          <p:nvPr userDrawn="1"/>
        </p:nvSpPr>
        <p:spPr>
          <a:xfrm>
            <a:off x="6297679" y="260465"/>
            <a:ext cx="5519670" cy="6216073"/>
          </a:xfrm>
          <a:prstGeom prst="roundRect">
            <a:avLst/>
          </a:prstGeom>
          <a:solidFill>
            <a:srgbClr val="A8B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B5DDE2-1869-4A91-B8C3-2F4105F45A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64381" y="751563"/>
            <a:ext cx="5006935" cy="52751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D7204-9C4A-43CD-AFC6-4AAF79CB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87" y="290021"/>
            <a:ext cx="11548547" cy="78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E7BED-0445-4E53-9F88-B8269868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088" y="1338349"/>
            <a:ext cx="11548548" cy="4838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4E293-7800-498D-A51D-CA261C9DDD4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2" y="6392755"/>
            <a:ext cx="490053" cy="360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40CB9-E76E-4C98-96E3-291ABBDD6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52" y="63823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CF3C0CD8-3D3A-4375-82B6-AEBC7CFA94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0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5" r:id="rId3"/>
    <p:sldLayoutId id="2147483652" r:id="rId4"/>
    <p:sldLayoutId id="2147483666" r:id="rId5"/>
    <p:sldLayoutId id="2147483650" r:id="rId6"/>
    <p:sldLayoutId id="2147483659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55" r:id="rId14"/>
    <p:sldLayoutId id="2147483668" r:id="rId15"/>
    <p:sldLayoutId id="2147483667" r:id="rId16"/>
    <p:sldLayoutId id="2147483675" r:id="rId17"/>
    <p:sldLayoutId id="2147483674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C93A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eriatricsforcaregivers.net/check-older-adult-for-health-safety-proble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C2EF-8541-4B71-AA71-6928A7A6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952" y="2292824"/>
            <a:ext cx="9620596" cy="15446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Supplier Audit Checklist Training</a:t>
            </a:r>
            <a:br>
              <a:rPr lang="en-US" dirty="0"/>
            </a:br>
            <a:r>
              <a:rPr lang="en-US" dirty="0"/>
              <a:t>C-0002595 Rev 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459D6-BCD7-4F4E-8F92-2748CB14B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5548" y="6246424"/>
            <a:ext cx="1624646" cy="380519"/>
          </a:xfrm>
        </p:spPr>
        <p:txBody>
          <a:bodyPr>
            <a:normAutofit/>
          </a:bodyPr>
          <a:lstStyle/>
          <a:p>
            <a:r>
              <a:rPr lang="en-US" sz="1200" dirty="0"/>
              <a:t>By Gilda Armenta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5C669-65CA-4ACD-AC36-F62464C100B0}"/>
              </a:ext>
            </a:extLst>
          </p:cNvPr>
          <p:cNvSpPr txBox="1"/>
          <p:nvPr/>
        </p:nvSpPr>
        <p:spPr>
          <a:xfrm>
            <a:off x="742950" y="1762125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9-26-2022</a:t>
            </a:r>
          </a:p>
        </p:txBody>
      </p:sp>
    </p:spTree>
    <p:extLst>
      <p:ext uri="{BB962C8B-B14F-4D97-AF65-F5344CB8AC3E}">
        <p14:creationId xmlns:p14="http://schemas.microsoft.com/office/powerpoint/2010/main" val="39079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34CE-6EA0-4699-9CB1-F92D81F0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 – FINDINGS - Full Audit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955D2-85E7-4D94-BADE-3D54201E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8065F-2C23-441A-A5A2-3DF4D8FD9AC5}"/>
              </a:ext>
            </a:extLst>
          </p:cNvPr>
          <p:cNvSpPr txBox="1"/>
          <p:nvPr/>
        </p:nvSpPr>
        <p:spPr>
          <a:xfrm>
            <a:off x="1645377" y="736946"/>
            <a:ext cx="8901246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TAB is the report that will be shared with the supplier and other stakeholders of the audit.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C8E63-AAE1-46F7-9790-C7B36948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52" y="1607645"/>
            <a:ext cx="9571550" cy="3365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9D972F-D6F4-42BE-B446-2BEC750B3D4E}"/>
              </a:ext>
            </a:extLst>
          </p:cNvPr>
          <p:cNvSpPr txBox="1"/>
          <p:nvPr/>
        </p:nvSpPr>
        <p:spPr>
          <a:xfrm>
            <a:off x="2036391" y="2916541"/>
            <a:ext cx="3252087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every element responded NO in Creation’s assessment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EA22AE-1E1A-42BC-ADCD-7902F337B1F8}"/>
              </a:ext>
            </a:extLst>
          </p:cNvPr>
          <p:cNvSpPr/>
          <p:nvPr/>
        </p:nvSpPr>
        <p:spPr>
          <a:xfrm>
            <a:off x="8001972" y="2791264"/>
            <a:ext cx="821411" cy="218166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B5FFEE-18F4-4AA7-8109-E339571E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375" y="3218988"/>
            <a:ext cx="9200827" cy="3305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FFCC00B-645B-44CB-8582-05553B1E1390}"/>
              </a:ext>
            </a:extLst>
          </p:cNvPr>
          <p:cNvSpPr txBox="1"/>
          <p:nvPr/>
        </p:nvSpPr>
        <p:spPr>
          <a:xfrm>
            <a:off x="3046709" y="5564072"/>
            <a:ext cx="6098582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… there should be an entry in the FINDINGS section.</a:t>
            </a:r>
          </a:p>
          <a:p>
            <a:r>
              <a:rPr lang="en-US" dirty="0"/>
              <a:t>These will auto-populate </a:t>
            </a:r>
            <a:r>
              <a:rPr lang="en-US" b="1" u="sng" dirty="0"/>
              <a:t>from the Full Audit TAB …</a:t>
            </a:r>
          </a:p>
        </p:txBody>
      </p:sp>
    </p:spTree>
    <p:extLst>
      <p:ext uri="{BB962C8B-B14F-4D97-AF65-F5344CB8AC3E}">
        <p14:creationId xmlns:p14="http://schemas.microsoft.com/office/powerpoint/2010/main" val="9923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EE131-60AA-4F7D-A347-F44D5EDD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15BD4F-8EB0-4A50-8D4C-8CA44BF4CA03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68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REPORT DOCUMENT – FINDINGS – Capacity Audit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4484C-6193-4D19-BE93-0FF234C19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59" y="1681006"/>
            <a:ext cx="7333282" cy="2851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F03A0-D776-4644-8150-82D7E4A738C2}"/>
              </a:ext>
            </a:extLst>
          </p:cNvPr>
          <p:cNvSpPr txBox="1"/>
          <p:nvPr/>
        </p:nvSpPr>
        <p:spPr>
          <a:xfrm>
            <a:off x="3046709" y="815794"/>
            <a:ext cx="6098582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… the “NO” responses in the CAPACITY AUDIT will need to be entered manually in the Report Document.</a:t>
            </a:r>
            <a:endParaRPr lang="en-US" b="1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A7DD2-94A2-46F0-8F2D-390B0061B7A4}"/>
              </a:ext>
            </a:extLst>
          </p:cNvPr>
          <p:cNvSpPr/>
          <p:nvPr/>
        </p:nvSpPr>
        <p:spPr>
          <a:xfrm>
            <a:off x="7532177" y="1681006"/>
            <a:ext cx="635430" cy="295781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F617D-F3E0-4086-8A6F-31A5FDA7F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21857"/>
            <a:ext cx="11082579" cy="2077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548D-42D8-4EAD-945F-6D9B077595B9}"/>
              </a:ext>
            </a:extLst>
          </p:cNvPr>
          <p:cNvSpPr/>
          <p:nvPr/>
        </p:nvSpPr>
        <p:spPr>
          <a:xfrm>
            <a:off x="1368662" y="4532838"/>
            <a:ext cx="10317059" cy="115504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C0ADB3-4F6F-44B2-9338-AF2DAA374BA0}"/>
              </a:ext>
            </a:extLst>
          </p:cNvPr>
          <p:cNvGrpSpPr/>
          <p:nvPr/>
        </p:nvGrpSpPr>
        <p:grpSpPr>
          <a:xfrm>
            <a:off x="822702" y="904518"/>
            <a:ext cx="7716864" cy="4102959"/>
            <a:chOff x="822702" y="904518"/>
            <a:chExt cx="7716864" cy="41029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C7CB64-FDE3-49DB-A851-12BDCC0D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702" y="3646048"/>
              <a:ext cx="7716864" cy="136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CA4B4D-618E-4C68-9950-6E71A082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904518"/>
              <a:ext cx="7598562" cy="27299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A607F7-ED24-4A01-A9E1-3E871DE8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DOCUMENT-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D515A-40CE-4748-ABCD-89EEE88E6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FAF8D-CBEA-4F26-BAE0-AAD66CA925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467" t="24547" r="11652" b="53639"/>
          <a:stretch/>
        </p:blipFill>
        <p:spPr>
          <a:xfrm>
            <a:off x="7532176" y="3973488"/>
            <a:ext cx="3821624" cy="245581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Picture 6" descr="Magnifier, magnifying glass, search, searching icon - Download on Iconfinder">
            <a:extLst>
              <a:ext uri="{FF2B5EF4-FFF2-40B4-BE49-F238E27FC236}">
                <a16:creationId xmlns:a16="http://schemas.microsoft.com/office/drawing/2014/main" id="{398F80E3-A082-4FAD-921E-3F1A813C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2170">
            <a:off x="4648553" y="460921"/>
            <a:ext cx="4056681" cy="40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D366C-9F69-4B30-86F7-AEB0EFE4A641}"/>
              </a:ext>
            </a:extLst>
          </p:cNvPr>
          <p:cNvSpPr txBox="1"/>
          <p:nvPr/>
        </p:nvSpPr>
        <p:spPr>
          <a:xfrm>
            <a:off x="4485860" y="4450237"/>
            <a:ext cx="2743200" cy="1200329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The auditor will select if the finding requires an action from the drop-down list. </a:t>
            </a:r>
          </a:p>
        </p:txBody>
      </p:sp>
    </p:spTree>
    <p:extLst>
      <p:ext uri="{BB962C8B-B14F-4D97-AF65-F5344CB8AC3E}">
        <p14:creationId xmlns:p14="http://schemas.microsoft.com/office/powerpoint/2010/main" val="7723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8BBA-3DE6-4304-BC6B-75C00D51D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 -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7358C-F65E-412C-ACC9-0E4F398E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872E3-08BB-41BA-A46A-B47843BAC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13" t="33643" r="10635" b="18927"/>
          <a:stretch/>
        </p:blipFill>
        <p:spPr>
          <a:xfrm>
            <a:off x="307583" y="1341365"/>
            <a:ext cx="10395288" cy="3847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11F69B-1BFB-4C09-9154-DEB55E310D9B}"/>
              </a:ext>
            </a:extLst>
          </p:cNvPr>
          <p:cNvSpPr txBox="1"/>
          <p:nvPr/>
        </p:nvSpPr>
        <p:spPr>
          <a:xfrm>
            <a:off x="2950490" y="775648"/>
            <a:ext cx="6291020" cy="369332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Observations made during the audit will be recorded here</a:t>
            </a:r>
          </a:p>
        </p:txBody>
      </p:sp>
      <p:pic>
        <p:nvPicPr>
          <p:cNvPr id="9" name="Picture 6" descr="Magnifier, magnifying glass, search, searching icon - Download on Iconfinder">
            <a:extLst>
              <a:ext uri="{FF2B5EF4-FFF2-40B4-BE49-F238E27FC236}">
                <a16:creationId xmlns:a16="http://schemas.microsoft.com/office/drawing/2014/main" id="{2AA15394-FE90-4ECB-A507-E115CE9C0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2170">
            <a:off x="5930227" y="615492"/>
            <a:ext cx="4430690" cy="44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47B92-FBBB-42B1-A279-57DD67EA8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19" t="34873" r="11804" b="44521"/>
          <a:stretch/>
        </p:blipFill>
        <p:spPr>
          <a:xfrm>
            <a:off x="7952480" y="4122549"/>
            <a:ext cx="3401320" cy="223591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8B68E3-0443-4B72-915C-7D0B048E88A4}"/>
              </a:ext>
            </a:extLst>
          </p:cNvPr>
          <p:cNvSpPr txBox="1"/>
          <p:nvPr/>
        </p:nvSpPr>
        <p:spPr>
          <a:xfrm>
            <a:off x="1327667" y="5331969"/>
            <a:ext cx="6291020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The auditor will select if the observation requires an action the drop-down list</a:t>
            </a:r>
          </a:p>
        </p:txBody>
      </p:sp>
    </p:spTree>
    <p:extLst>
      <p:ext uri="{BB962C8B-B14F-4D97-AF65-F5344CB8AC3E}">
        <p14:creationId xmlns:p14="http://schemas.microsoft.com/office/powerpoint/2010/main" val="40706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C035-9FE0-4AFB-8402-D7655D0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A372-82EC-420C-A34E-BB52323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198720-C61D-4279-8F81-559AFE0C0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35877"/>
              </p:ext>
            </p:extLst>
          </p:nvPr>
        </p:nvGraphicFramePr>
        <p:xfrm>
          <a:off x="933449" y="1489458"/>
          <a:ext cx="10325101" cy="3451190"/>
        </p:xfrm>
        <a:graphic>
          <a:graphicData uri="http://schemas.openxmlformats.org/drawingml/2006/table">
            <a:tbl>
              <a:tblPr/>
              <a:tblGrid>
                <a:gridCol w="1868624">
                  <a:extLst>
                    <a:ext uri="{9D8B030D-6E8A-4147-A177-3AD203B41FA5}">
                      <a16:colId xmlns:a16="http://schemas.microsoft.com/office/drawing/2014/main" val="1633121339"/>
                    </a:ext>
                  </a:extLst>
                </a:gridCol>
                <a:gridCol w="8456477">
                  <a:extLst>
                    <a:ext uri="{9D8B030D-6E8A-4147-A177-3AD203B41FA5}">
                      <a16:colId xmlns:a16="http://schemas.microsoft.com/office/drawing/2014/main" val="99105833"/>
                    </a:ext>
                  </a:extLst>
                </a:gridCol>
              </a:tblGrid>
              <a:tr h="70799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 OBSERVATIONS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670534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6007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were friendly and discussed their favorite Marvel picture openly.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493628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was pleased to see a person wearing a “Wakanda Forever” shirt.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311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of the buyers have her desk full of Marvel Collectibles.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570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Congratulations to upper management for encouraging their employees to watch all Marvel Movies.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11348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5269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6666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49527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73889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1ACF84-C69D-43BB-A742-A79A6EE7CCEC}"/>
              </a:ext>
            </a:extLst>
          </p:cNvPr>
          <p:cNvSpPr txBox="1"/>
          <p:nvPr/>
        </p:nvSpPr>
        <p:spPr>
          <a:xfrm>
            <a:off x="2635035" y="822797"/>
            <a:ext cx="6921930" cy="369332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All positive observations from the audit will be recorded here. </a:t>
            </a:r>
          </a:p>
        </p:txBody>
      </p:sp>
    </p:spTree>
    <p:extLst>
      <p:ext uri="{BB962C8B-B14F-4D97-AF65-F5344CB8AC3E}">
        <p14:creationId xmlns:p14="http://schemas.microsoft.com/office/powerpoint/2010/main" val="38745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7BE952F-9D2F-4652-BE61-C8423B79F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36" y="1300419"/>
            <a:ext cx="10481053" cy="4018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90F08A-4C4D-43C7-87C1-208AFC99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52D53-8F7E-4B62-A754-BA3D3AC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A74AD-32F5-4068-8BAF-F025E41F02C6}"/>
              </a:ext>
            </a:extLst>
          </p:cNvPr>
          <p:cNvSpPr txBox="1"/>
          <p:nvPr/>
        </p:nvSpPr>
        <p:spPr>
          <a:xfrm>
            <a:off x="1570656" y="815540"/>
            <a:ext cx="9050687" cy="369332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This TAB will serve as a tracker for the pending action items derived from the audit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4E6DD-13BA-4F98-A35E-B83DE534D3FD}"/>
              </a:ext>
            </a:extLst>
          </p:cNvPr>
          <p:cNvSpPr txBox="1"/>
          <p:nvPr/>
        </p:nvSpPr>
        <p:spPr>
          <a:xfrm>
            <a:off x="838200" y="5510729"/>
            <a:ext cx="4074763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Findings will auto copy in this section.</a:t>
            </a:r>
          </a:p>
          <a:p>
            <a:pPr algn="l"/>
            <a:r>
              <a:rPr lang="en-US" dirty="0"/>
              <a:t> Observations will need to be add manually if action is needed.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D0BCBC-61D2-44E7-B630-0747F7A7A2D7}"/>
              </a:ext>
            </a:extLst>
          </p:cNvPr>
          <p:cNvSpPr txBox="1"/>
          <p:nvPr/>
        </p:nvSpPr>
        <p:spPr>
          <a:xfrm>
            <a:off x="5241658" y="5510727"/>
            <a:ext cx="2306017" cy="1200329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Supplier is to fill up the cells in blue with the required information.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3A9A7E-A903-47DC-BDAB-4185E77BB101}"/>
              </a:ext>
            </a:extLst>
          </p:cNvPr>
          <p:cNvSpPr txBox="1"/>
          <p:nvPr/>
        </p:nvSpPr>
        <p:spPr>
          <a:xfrm>
            <a:off x="7876370" y="5510727"/>
            <a:ext cx="2306017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Cells in gray will be fill up by Creation auditor.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463626-5EFE-439D-A5FA-2B6FFE77A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" b="3208"/>
          <a:stretch/>
        </p:blipFill>
        <p:spPr>
          <a:xfrm>
            <a:off x="3307501" y="2455973"/>
            <a:ext cx="3838823" cy="6270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E6C628-22A0-4E0A-9F9F-CB1B335F3069}"/>
              </a:ext>
            </a:extLst>
          </p:cNvPr>
          <p:cNvSpPr/>
          <p:nvPr/>
        </p:nvSpPr>
        <p:spPr>
          <a:xfrm>
            <a:off x="3347633" y="2468500"/>
            <a:ext cx="3759749" cy="267068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83D061-9A50-4AE2-B4F9-78FE90D16563}"/>
              </a:ext>
            </a:extLst>
          </p:cNvPr>
          <p:cNvSpPr/>
          <p:nvPr/>
        </p:nvSpPr>
        <p:spPr>
          <a:xfrm>
            <a:off x="800622" y="2455974"/>
            <a:ext cx="2509434" cy="267068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1BE190-E1A8-433E-A8F4-2BFC0EF2FFF6}"/>
              </a:ext>
            </a:extLst>
          </p:cNvPr>
          <p:cNvSpPr/>
          <p:nvPr/>
        </p:nvSpPr>
        <p:spPr>
          <a:xfrm>
            <a:off x="7107382" y="2468500"/>
            <a:ext cx="4168607" cy="268321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17" grpId="0" animBg="1"/>
      <p:bldP spid="1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70C0-562D-49E5-B8CA-C75C1457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F8EDA-E9F7-4000-8CAE-2A6DCF3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7906A8-A1C0-43B6-8FC9-DE2AB5F64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8"/>
          <a:stretch/>
        </p:blipFill>
        <p:spPr bwMode="auto">
          <a:xfrm>
            <a:off x="3053881" y="923941"/>
            <a:ext cx="5641258" cy="52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3AC8C-DFE3-4FD5-AC52-8B2898C736BE}"/>
              </a:ext>
            </a:extLst>
          </p:cNvPr>
          <p:cNvSpPr txBox="1"/>
          <p:nvPr/>
        </p:nvSpPr>
        <p:spPr>
          <a:xfrm>
            <a:off x="780609" y="940964"/>
            <a:ext cx="4074763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Findings, Observations and Positive Comments will be reviewed during the wrap up meeting.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06BD9-FBA5-4914-8846-D16DC2839531}"/>
              </a:ext>
            </a:extLst>
          </p:cNvPr>
          <p:cNvSpPr txBox="1"/>
          <p:nvPr/>
        </p:nvSpPr>
        <p:spPr>
          <a:xfrm>
            <a:off x="780608" y="2123615"/>
            <a:ext cx="4074763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Supplier and Creation will have to agree on Actions needed.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9C386-1295-4F88-9978-59100F09A7DA}"/>
              </a:ext>
            </a:extLst>
          </p:cNvPr>
          <p:cNvSpPr txBox="1"/>
          <p:nvPr/>
        </p:nvSpPr>
        <p:spPr>
          <a:xfrm>
            <a:off x="780607" y="3153804"/>
            <a:ext cx="4074763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Creation Auditor will share the audit file with the updated results  with supplier.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E7D58-5AF6-436E-A8E6-E0949E29191D}"/>
              </a:ext>
            </a:extLst>
          </p:cNvPr>
          <p:cNvSpPr txBox="1"/>
          <p:nvPr/>
        </p:nvSpPr>
        <p:spPr>
          <a:xfrm>
            <a:off x="795870" y="4578750"/>
            <a:ext cx="4074763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Supplier Team will review the list of observations, define action items and time frame for completion.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DD6CF-9314-4FAA-8117-A9467F8E261F}"/>
              </a:ext>
            </a:extLst>
          </p:cNvPr>
          <p:cNvSpPr txBox="1"/>
          <p:nvPr/>
        </p:nvSpPr>
        <p:spPr>
          <a:xfrm>
            <a:off x="7113382" y="2106592"/>
            <a:ext cx="4074763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Supplier and Creation will agree on the meetings schedule.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94273-D5CF-4064-8F77-FEBBEADB4FBC}"/>
              </a:ext>
            </a:extLst>
          </p:cNvPr>
          <p:cNvSpPr txBox="1"/>
          <p:nvPr/>
        </p:nvSpPr>
        <p:spPr>
          <a:xfrm>
            <a:off x="7143905" y="3153804"/>
            <a:ext cx="4074763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Meetings schedule can be adjusted as needed and agreed upon.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64978-5B1A-4909-893A-A9CE22C93B9F}"/>
              </a:ext>
            </a:extLst>
          </p:cNvPr>
          <p:cNvSpPr txBox="1"/>
          <p:nvPr/>
        </p:nvSpPr>
        <p:spPr>
          <a:xfrm>
            <a:off x="7143905" y="4578750"/>
            <a:ext cx="4074763" cy="1200329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2400" dirty="0"/>
              <a:t>The audit is not considered close until </a:t>
            </a:r>
            <a:r>
              <a:rPr lang="en-US" sz="2400" b="1" u="sng" dirty="0"/>
              <a:t>ALL</a:t>
            </a:r>
            <a:r>
              <a:rPr lang="en-US" sz="2400" u="sng" dirty="0"/>
              <a:t> </a:t>
            </a:r>
            <a:r>
              <a:rPr lang="en-US" sz="2400" dirty="0"/>
              <a:t>action items are closed and validated.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E0C2-3BBE-49C0-BFDE-388546BC9CCC}"/>
              </a:ext>
            </a:extLst>
          </p:cNvPr>
          <p:cNvSpPr txBox="1"/>
          <p:nvPr/>
        </p:nvSpPr>
        <p:spPr>
          <a:xfrm>
            <a:off x="7113383" y="940964"/>
            <a:ext cx="4074763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Supplier will send back fill up form to Creation Auditor for follow up within the next 5 working days of receiving it. </a:t>
            </a:r>
          </a:p>
        </p:txBody>
      </p:sp>
    </p:spTree>
    <p:extLst>
      <p:ext uri="{BB962C8B-B14F-4D97-AF65-F5344CB8AC3E}">
        <p14:creationId xmlns:p14="http://schemas.microsoft.com/office/powerpoint/2010/main" val="40353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00"/>
                            </p:stCondLst>
                            <p:childTnLst>
                              <p:par>
                                <p:cTn id="56" presetID="2" presetClass="entr" presetSubtype="4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905D-5574-4C04-9474-5CB324909A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612" y="321685"/>
            <a:ext cx="5254388" cy="9884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QUESTIONS?</a:t>
            </a:r>
          </a:p>
        </p:txBody>
      </p:sp>
    </p:spTree>
    <p:extLst>
      <p:ext uri="{BB962C8B-B14F-4D97-AF65-F5344CB8AC3E}">
        <p14:creationId xmlns:p14="http://schemas.microsoft.com/office/powerpoint/2010/main" val="14538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23FCCCD-083F-4F25-90D1-6B6C8387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705866">
            <a:off x="2262413" y="6431"/>
            <a:ext cx="7215977" cy="7215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24B16-AAF1-47E2-B853-4E1BF888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6"/>
            <a:ext cx="10515600" cy="681643"/>
          </a:xfrm>
        </p:spPr>
        <p:txBody>
          <a:bodyPr>
            <a:normAutofit/>
          </a:bodyPr>
          <a:lstStyle/>
          <a:p>
            <a:r>
              <a:rPr lang="en-US" sz="3200" i="0" u="none" strike="noStrike" baseline="0" dirty="0">
                <a:latin typeface="Calibri" panose="020F0502020204030204" pitchFamily="34" charset="0"/>
              </a:rPr>
              <a:t>Supplier Self Audit Checklist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1CB54-EF21-40B1-B69A-E9F48857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7616D-F672-425D-899F-A0CA86C359EE}"/>
              </a:ext>
            </a:extLst>
          </p:cNvPr>
          <p:cNvSpPr txBox="1"/>
          <p:nvPr/>
        </p:nvSpPr>
        <p:spPr>
          <a:xfrm>
            <a:off x="1461652" y="1006643"/>
            <a:ext cx="9371663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goal of the Supplier Self  Audit Checklist is not only to understand the supplier’s current overall condition and identify risks to Creation; but also, to provide a path for the Supplier’s improvement and growth.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supplier will go through the checklist and evaluate themselves in each section first.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Creation may or may not perform an On-Site audit, depending on any identified risks.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If Creation performs an on-site audit, the auditor may or may not evaluate every element of the supplier self audit depending on time allotted and associated identified risks. </a:t>
            </a:r>
          </a:p>
        </p:txBody>
      </p:sp>
    </p:spTree>
    <p:extLst>
      <p:ext uri="{BB962C8B-B14F-4D97-AF65-F5344CB8AC3E}">
        <p14:creationId xmlns:p14="http://schemas.microsoft.com/office/powerpoint/2010/main" val="125719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portant imágenes de stock de arte vectorial | Depositphotos">
            <a:extLst>
              <a:ext uri="{FF2B5EF4-FFF2-40B4-BE49-F238E27FC236}">
                <a16:creationId xmlns:a16="http://schemas.microsoft.com/office/drawing/2014/main" id="{0B43A6D9-BE10-4E08-AE8D-C1927B40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b="11093"/>
          <a:stretch/>
        </p:blipFill>
        <p:spPr bwMode="auto">
          <a:xfrm>
            <a:off x="5054677" y="715256"/>
            <a:ext cx="7047271" cy="59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E8F93-67D2-4CAE-8757-5DDC4927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DOCUMENTATION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FA09F-2336-4A91-8AAD-2032F4F2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70E94B-9E46-427B-A939-5B15FFC54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02" y="828329"/>
            <a:ext cx="6292188" cy="55371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FOLLOWING DOCUMENTATION MAY BE REQUESTED DURING THE ON SITE AUDIT.		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Calibration Schedule.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If external party, Calibration Certificate.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Maintenance Schedule.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Maintenance Order and Report	.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Internal (Layered) Audit Schedule (if any).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Internal Audit Questionnaire (if any).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Layered Audits Schedule (if any).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Training Record and Matrix for supplier employee(s) chosen by the auditor. Core Tools for 1 Creation Part Number, if applicable, or the current highest runner: (Flow chart, PFMEA, CP).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Quality Inspection Records for the last week of Creation's Part Number or the highest runner part. 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Metrics: OTD metrics of the last 12 months. 						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PPM (external and internal) of the last 12 months.</a:t>
            </a:r>
          </a:p>
          <a:p>
            <a:pPr marL="342900" indent="-342900" defTabSz="28575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SCRAP of the last 12 months.</a:t>
            </a:r>
          </a:p>
        </p:txBody>
      </p:sp>
    </p:spTree>
    <p:extLst>
      <p:ext uri="{BB962C8B-B14F-4D97-AF65-F5344CB8AC3E}">
        <p14:creationId xmlns:p14="http://schemas.microsoft.com/office/powerpoint/2010/main" val="238440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ndex | IACS">
            <a:extLst>
              <a:ext uri="{FF2B5EF4-FFF2-40B4-BE49-F238E27FC236}">
                <a16:creationId xmlns:a16="http://schemas.microsoft.com/office/drawing/2014/main" id="{C9A5B340-586A-43C0-9026-D4E64327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52" y="653256"/>
            <a:ext cx="7079948" cy="47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E777D-C1F8-48B5-BF1E-E20CDAD2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TAB’s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3D722-4541-4589-B549-700B61D3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3E8EB-8D6B-4FDD-AA31-42627A902D54}"/>
              </a:ext>
            </a:extLst>
          </p:cNvPr>
          <p:cNvSpPr txBox="1"/>
          <p:nvPr/>
        </p:nvSpPr>
        <p:spPr>
          <a:xfrm>
            <a:off x="3988357" y="3191510"/>
            <a:ext cx="4215285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History of Changes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3F3F3F"/>
                </a:solidFill>
                <a:latin typeface="Calibri" panose="020F0502020204030204" pitchFamily="34" charset="0"/>
              </a:rPr>
              <a:t>Instructions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Supplier Information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Full Audit TAB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Capacity Audit TAB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Report Document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 panose="020F0502020204030204" pitchFamily="34" charset="0"/>
              </a:rPr>
              <a:t>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352015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2022-1FBE-4E35-8418-2A44A456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63"/>
            <a:ext cx="10515600" cy="681643"/>
          </a:xfrm>
        </p:spPr>
        <p:txBody>
          <a:bodyPr/>
          <a:lstStyle/>
          <a:p>
            <a:r>
              <a:rPr lang="en-US" dirty="0"/>
              <a:t>SUPPLIER INFORMATION TAB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DD33C-A0C9-4611-8FE6-0C179784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5152CE-D78A-4370-8789-4029D2B0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7" t="27475" r="38597" b="33423"/>
          <a:stretch/>
        </p:blipFill>
        <p:spPr>
          <a:xfrm>
            <a:off x="759540" y="848193"/>
            <a:ext cx="10862187" cy="5415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242845-0E5B-452D-A88F-27F1670E6B38}"/>
              </a:ext>
            </a:extLst>
          </p:cNvPr>
          <p:cNvSpPr txBox="1"/>
          <p:nvPr/>
        </p:nvSpPr>
        <p:spPr>
          <a:xfrm>
            <a:off x="838200" y="2005779"/>
            <a:ext cx="3202858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Representative will fill out the Supplier Information in these fields.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A1E208-6660-46DF-B445-86C6995AD46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439629" y="2528999"/>
            <a:ext cx="549377" cy="9000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B15BF7-3EA5-4EA3-9E03-32BE6CBF94F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439629" y="2528999"/>
            <a:ext cx="1286797" cy="27312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D02B8B-DF8B-46A9-937E-6D918F32653F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439629" y="2528999"/>
            <a:ext cx="8159545" cy="9000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ABEFAC-9373-4AE2-8B41-F8B8C0DFDA7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439629" y="2528999"/>
            <a:ext cx="4079772" cy="10267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29D5AE-77F1-4D0B-B053-9A65DA30C859}"/>
              </a:ext>
            </a:extLst>
          </p:cNvPr>
          <p:cNvSpPr txBox="1"/>
          <p:nvPr/>
        </p:nvSpPr>
        <p:spPr>
          <a:xfrm>
            <a:off x="7869799" y="1037767"/>
            <a:ext cx="3202858" cy="738664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Representative will select the scope of the audit from this drop-down list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6E4F0F-6ED1-4BFA-9B73-3D65F285F336}"/>
              </a:ext>
            </a:extLst>
          </p:cNvPr>
          <p:cNvCxnSpPr>
            <a:cxnSpLocks/>
          </p:cNvCxnSpPr>
          <p:nvPr/>
        </p:nvCxnSpPr>
        <p:spPr>
          <a:xfrm>
            <a:off x="9441731" y="1762526"/>
            <a:ext cx="1990729" cy="64738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BEE0D6-2369-4AA0-9757-DAF2ABBAF274}"/>
              </a:ext>
            </a:extLst>
          </p:cNvPr>
          <p:cNvSpPr txBox="1"/>
          <p:nvPr/>
        </p:nvSpPr>
        <p:spPr>
          <a:xfrm>
            <a:off x="4041058" y="6382306"/>
            <a:ext cx="7549945" cy="307777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Supplier will fill up the Supplier Audit Support Personnel cells with the required information.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5023FD-BEFB-4286-A708-29AF1BE0B812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816031" y="5260258"/>
            <a:ext cx="492227" cy="11220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D716B2-0127-4079-9ED7-9438E36F4B56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816031" y="5427406"/>
            <a:ext cx="2252201" cy="9549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00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E967-A869-446A-8EE9-00D85E4B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AUDIT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3FCC9-EDF8-4FFD-905A-4FE3F770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DBD09-57E7-402C-B19C-273FBA83C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6" t="26553" r="34002" b="32837"/>
          <a:stretch/>
        </p:blipFill>
        <p:spPr>
          <a:xfrm>
            <a:off x="779821" y="1912270"/>
            <a:ext cx="10818617" cy="452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15F923-8EB0-476D-AB5D-346483509E78}"/>
              </a:ext>
            </a:extLst>
          </p:cNvPr>
          <p:cNvSpPr txBox="1"/>
          <p:nvPr/>
        </p:nvSpPr>
        <p:spPr>
          <a:xfrm>
            <a:off x="593562" y="1093339"/>
            <a:ext cx="4618703" cy="738664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Supplier Representative will choose a response from the drop-down list based on </a:t>
            </a:r>
            <a:r>
              <a:rPr lang="en-US" sz="1400" b="1" u="sng" dirty="0"/>
              <a:t>current</a:t>
            </a:r>
            <a:r>
              <a:rPr lang="en-US" sz="1400" dirty="0"/>
              <a:t> self assessment of each question.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286973-B414-45BD-B3AC-570E597A202A}"/>
              </a:ext>
            </a:extLst>
          </p:cNvPr>
          <p:cNvCxnSpPr>
            <a:cxnSpLocks/>
          </p:cNvCxnSpPr>
          <p:nvPr/>
        </p:nvCxnSpPr>
        <p:spPr>
          <a:xfrm flipV="1">
            <a:off x="5356968" y="4611329"/>
            <a:ext cx="1622767" cy="15093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CC99F-3169-4EE9-843F-692865FBF49F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5328862" y="3567793"/>
            <a:ext cx="1897848" cy="255290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2DCC43-191A-4BD8-9C38-E60C74A0FC0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902914" y="1832003"/>
            <a:ext cx="2397842" cy="23902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314F93-F60C-435F-98E8-445DAE268C7E}"/>
              </a:ext>
            </a:extLst>
          </p:cNvPr>
          <p:cNvSpPr txBox="1"/>
          <p:nvPr/>
        </p:nvSpPr>
        <p:spPr>
          <a:xfrm>
            <a:off x="710159" y="5859087"/>
            <a:ext cx="4618703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Supplier comments, notes, explanations or rationale for each response chosen can be recorded in this column.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7B796-B886-4BF2-880E-C78C86628A3C}"/>
              </a:ext>
            </a:extLst>
          </p:cNvPr>
          <p:cNvSpPr txBox="1"/>
          <p:nvPr/>
        </p:nvSpPr>
        <p:spPr>
          <a:xfrm>
            <a:off x="6979734" y="1160490"/>
            <a:ext cx="4618703" cy="671513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Representative will choose a response from the drop-down list to each question based on compliance observations made during the on-site audit.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30C56-A0F3-4588-9442-1EC10091B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9" t="43780" r="68306" b="18587"/>
          <a:stretch/>
        </p:blipFill>
        <p:spPr>
          <a:xfrm>
            <a:off x="8200103" y="2712196"/>
            <a:ext cx="3427830" cy="195933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9B55AB-F81D-4D5C-B395-14915BF060CC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134167" y="1832003"/>
            <a:ext cx="154919" cy="223451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AF0CD1-B166-4381-9715-320DF1442B95}"/>
              </a:ext>
            </a:extLst>
          </p:cNvPr>
          <p:cNvSpPr txBox="1"/>
          <p:nvPr/>
        </p:nvSpPr>
        <p:spPr>
          <a:xfrm>
            <a:off x="6994482" y="5915141"/>
            <a:ext cx="4618703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comments, notes, explanations or rationale for each response chosen can be recorded in this column.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5D86D12-1D60-4B14-A0D7-862F45941DB2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9303834" y="3991897"/>
            <a:ext cx="1695451" cy="19232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B3F73F5-845E-4873-B06C-F791814ECA04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9303834" y="4611329"/>
            <a:ext cx="1494166" cy="13038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1404C3-852D-4C3B-81C2-C529F2ABC3C9}"/>
              </a:ext>
            </a:extLst>
          </p:cNvPr>
          <p:cNvSpPr txBox="1"/>
          <p:nvPr/>
        </p:nvSpPr>
        <p:spPr>
          <a:xfrm>
            <a:off x="2833252" y="4135495"/>
            <a:ext cx="1742929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Responses can be: YES, NO, N/A </a:t>
            </a:r>
          </a:p>
        </p:txBody>
      </p:sp>
    </p:spTree>
    <p:extLst>
      <p:ext uri="{BB962C8B-B14F-4D97-AF65-F5344CB8AC3E}">
        <p14:creationId xmlns:p14="http://schemas.microsoft.com/office/powerpoint/2010/main" val="8886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1" grpId="0" animBg="1"/>
      <p:bldP spid="32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F2D2-530A-4DB8-825C-2AE920B6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AUDIT TAB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9488D-5F8C-4776-9CDE-4C403B05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B6372-DD91-4254-A38D-07D7934B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7"/>
          <a:stretch/>
        </p:blipFill>
        <p:spPr>
          <a:xfrm>
            <a:off x="689760" y="1720860"/>
            <a:ext cx="10515600" cy="399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AF3BF-B916-40B7-B75A-5EE6C9658770}"/>
              </a:ext>
            </a:extLst>
          </p:cNvPr>
          <p:cNvSpPr txBox="1"/>
          <p:nvPr/>
        </p:nvSpPr>
        <p:spPr>
          <a:xfrm>
            <a:off x="838200" y="918911"/>
            <a:ext cx="4618703" cy="738664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Supplier Representative will choose a response from the drop-down list based on </a:t>
            </a:r>
            <a:r>
              <a:rPr lang="en-US" sz="1400" b="1" u="sng" dirty="0"/>
              <a:t>current</a:t>
            </a:r>
            <a:r>
              <a:rPr lang="en-US" sz="1400" dirty="0"/>
              <a:t> self assessment of each question.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9A69B9-B013-4504-BA47-0F5B18C61DC8}"/>
              </a:ext>
            </a:extLst>
          </p:cNvPr>
          <p:cNvCxnSpPr>
            <a:cxnSpLocks/>
          </p:cNvCxnSpPr>
          <p:nvPr/>
        </p:nvCxnSpPr>
        <p:spPr>
          <a:xfrm flipV="1">
            <a:off x="5356968" y="3861976"/>
            <a:ext cx="1528565" cy="22587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5D2E94-AD07-47D4-8484-8C8F902AE44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328862" y="3257220"/>
            <a:ext cx="1278415" cy="286347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2E92C7-049F-429C-90D2-3CBDBE4EEDF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147552" y="1657575"/>
            <a:ext cx="2462399" cy="14323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597E97-AC65-4F28-8883-8D9832483A46}"/>
              </a:ext>
            </a:extLst>
          </p:cNvPr>
          <p:cNvSpPr txBox="1"/>
          <p:nvPr/>
        </p:nvSpPr>
        <p:spPr>
          <a:xfrm>
            <a:off x="710159" y="5859087"/>
            <a:ext cx="4618703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Supplier comments, notes, explanations or rationale for each response chosen can be recorded in this column.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8251D-71B1-41ED-88B5-2F238D38C5ED}"/>
              </a:ext>
            </a:extLst>
          </p:cNvPr>
          <p:cNvSpPr txBox="1"/>
          <p:nvPr/>
        </p:nvSpPr>
        <p:spPr>
          <a:xfrm>
            <a:off x="6582050" y="943887"/>
            <a:ext cx="4618703" cy="954107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Representative will choose a response from the drop-down list to each question based on compliance observations made during the on-site audit and/or supporting documentation review.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AA7253-FCB6-473C-9B3B-2824C42C881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717593" y="1897994"/>
            <a:ext cx="173809" cy="119188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B24803-4F56-418F-B81B-A12025BD219C}"/>
              </a:ext>
            </a:extLst>
          </p:cNvPr>
          <p:cNvSpPr txBox="1"/>
          <p:nvPr/>
        </p:nvSpPr>
        <p:spPr>
          <a:xfrm>
            <a:off x="6994482" y="5915141"/>
            <a:ext cx="4618703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Creation comments, notes, explanations or rationale for each response chosen can be recorded in this column.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A744AD-9CD6-414B-9F0D-41CF6FF04E4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9303834" y="3264310"/>
            <a:ext cx="489095" cy="26508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4A6C3C-9BC6-4109-A7D5-7D587DDE4E9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9303834" y="3567793"/>
            <a:ext cx="1088863" cy="23473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B1C653-F2D2-42CB-8BA7-F7D97A7D924F}"/>
              </a:ext>
            </a:extLst>
          </p:cNvPr>
          <p:cNvSpPr txBox="1"/>
          <p:nvPr/>
        </p:nvSpPr>
        <p:spPr>
          <a:xfrm>
            <a:off x="3857629" y="3417376"/>
            <a:ext cx="1742929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Responses can be: YES, NO, N/A </a:t>
            </a:r>
          </a:p>
        </p:txBody>
      </p:sp>
    </p:spTree>
    <p:extLst>
      <p:ext uri="{BB962C8B-B14F-4D97-AF65-F5344CB8AC3E}">
        <p14:creationId xmlns:p14="http://schemas.microsoft.com/office/powerpoint/2010/main" val="12790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B441-ADB1-45FC-9EF6-33B73CDE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 – SUPPLIER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F2060-83E7-41CE-ADFB-CA6739FF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AD43F0-8AC7-45E0-88C3-8EA2AA21D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208762"/>
              </p:ext>
            </p:extLst>
          </p:nvPr>
        </p:nvGraphicFramePr>
        <p:xfrm>
          <a:off x="1812151" y="1647608"/>
          <a:ext cx="8567698" cy="4033065"/>
        </p:xfrm>
        <a:graphic>
          <a:graphicData uri="http://schemas.openxmlformats.org/drawingml/2006/table">
            <a:tbl>
              <a:tblPr/>
              <a:tblGrid>
                <a:gridCol w="1549142">
                  <a:extLst>
                    <a:ext uri="{9D8B030D-6E8A-4147-A177-3AD203B41FA5}">
                      <a16:colId xmlns:a16="http://schemas.microsoft.com/office/drawing/2014/main" val="750300171"/>
                    </a:ext>
                  </a:extLst>
                </a:gridCol>
                <a:gridCol w="1285684">
                  <a:extLst>
                    <a:ext uri="{9D8B030D-6E8A-4147-A177-3AD203B41FA5}">
                      <a16:colId xmlns:a16="http://schemas.microsoft.com/office/drawing/2014/main" val="1470296366"/>
                    </a:ext>
                  </a:extLst>
                </a:gridCol>
                <a:gridCol w="1369989">
                  <a:extLst>
                    <a:ext uri="{9D8B030D-6E8A-4147-A177-3AD203B41FA5}">
                      <a16:colId xmlns:a16="http://schemas.microsoft.com/office/drawing/2014/main" val="2925084934"/>
                    </a:ext>
                  </a:extLst>
                </a:gridCol>
                <a:gridCol w="1580755">
                  <a:extLst>
                    <a:ext uri="{9D8B030D-6E8A-4147-A177-3AD203B41FA5}">
                      <a16:colId xmlns:a16="http://schemas.microsoft.com/office/drawing/2014/main" val="3640829130"/>
                    </a:ext>
                  </a:extLst>
                </a:gridCol>
                <a:gridCol w="1169758">
                  <a:extLst>
                    <a:ext uri="{9D8B030D-6E8A-4147-A177-3AD203B41FA5}">
                      <a16:colId xmlns:a16="http://schemas.microsoft.com/office/drawing/2014/main" val="1245692019"/>
                    </a:ext>
                  </a:extLst>
                </a:gridCol>
                <a:gridCol w="1612370">
                  <a:extLst>
                    <a:ext uri="{9D8B030D-6E8A-4147-A177-3AD203B41FA5}">
                      <a16:colId xmlns:a16="http://schemas.microsoft.com/office/drawing/2014/main" val="4095853912"/>
                    </a:ext>
                  </a:extLst>
                </a:gridCol>
              </a:tblGrid>
              <a:tr h="29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Supplier Self Audit Checklist - REPORT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Document 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Revision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947929"/>
                  </a:ext>
                </a:extLst>
              </a:tr>
              <a:tr h="29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C-0002595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Location: Common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036623"/>
                  </a:ext>
                </a:extLst>
              </a:tr>
              <a:tr h="26669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    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592536"/>
                  </a:ext>
                </a:extLst>
              </a:tr>
              <a:tr h="23696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Scope:    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100324"/>
                  </a:ext>
                </a:extLst>
              </a:tr>
              <a:tr h="1400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INFORMATION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67576"/>
                  </a:ext>
                </a:extLst>
              </a:tr>
              <a:tr h="2611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Report Number: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2022-NEW-001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 Date 1: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Date 2: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10/27/2022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398899"/>
                  </a:ext>
                </a:extLst>
              </a:tr>
              <a:tr h="232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Name: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SUPPLIER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Number: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123456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Address: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AND STREET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906227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Contact Name and Title: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CONTACT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contact Phone Number: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125-265-5462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Contact Email: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SUPPILER@SOMESUPPLIER.COM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957766"/>
                  </a:ext>
                </a:extLst>
              </a:tr>
              <a:tr h="133347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265934"/>
                  </a:ext>
                </a:extLst>
              </a:tr>
              <a:tr h="16829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Creation Audit Team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Audit Support Personnel 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015614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Leader Name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SQE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Attendee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SUPPORT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44458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Member Name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Attendee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22971"/>
                  </a:ext>
                </a:extLst>
              </a:tr>
              <a:tr h="2666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Member Name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Attendee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961248"/>
                  </a:ext>
                </a:extLst>
              </a:tr>
              <a:tr h="7179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Member Name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Attendee and 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3047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C994ED-B35E-4CA4-88BE-3DD76E81553A}"/>
              </a:ext>
            </a:extLst>
          </p:cNvPr>
          <p:cNvSpPr txBox="1"/>
          <p:nvPr/>
        </p:nvSpPr>
        <p:spPr>
          <a:xfrm>
            <a:off x="1645377" y="736946"/>
            <a:ext cx="8901246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TAB is the report that will be shared with the supplier and other stakeholders of the audit.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3BB0-3D6D-4176-9D53-4ADC6073987A}"/>
              </a:ext>
            </a:extLst>
          </p:cNvPr>
          <p:cNvSpPr txBox="1"/>
          <p:nvPr/>
        </p:nvSpPr>
        <p:spPr>
          <a:xfrm>
            <a:off x="1645377" y="5918538"/>
            <a:ext cx="8901246" cy="369332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information in this portion will auto-populate from the Supplier Information TAB</a:t>
            </a:r>
          </a:p>
        </p:txBody>
      </p:sp>
    </p:spTree>
    <p:extLst>
      <p:ext uri="{BB962C8B-B14F-4D97-AF65-F5344CB8AC3E}">
        <p14:creationId xmlns:p14="http://schemas.microsoft.com/office/powerpoint/2010/main" val="7239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F577-3EED-4C27-BD36-1344F781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DOCUMENT - SCORING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37F4-EA62-4E17-B147-03FB9D6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0CD8-3D3A-4375-82B6-AEBC7CFA948B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6AEA5-8F18-4B4F-9353-1263D7599A8A}"/>
              </a:ext>
            </a:extLst>
          </p:cNvPr>
          <p:cNvSpPr txBox="1"/>
          <p:nvPr/>
        </p:nvSpPr>
        <p:spPr>
          <a:xfrm>
            <a:off x="1300198" y="1102071"/>
            <a:ext cx="3066108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summary of the Audit Scores will be presented in these cells.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437480-C2AA-4FC8-ACA5-229465908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41234"/>
              </p:ext>
            </p:extLst>
          </p:nvPr>
        </p:nvGraphicFramePr>
        <p:xfrm>
          <a:off x="1125102" y="2466494"/>
          <a:ext cx="3416300" cy="1158240"/>
        </p:xfrm>
        <a:graphic>
          <a:graphicData uri="http://schemas.openxmlformats.org/drawingml/2006/table">
            <a:tbl>
              <a:tblPr/>
              <a:tblGrid>
                <a:gridCol w="1870377">
                  <a:extLst>
                    <a:ext uri="{9D8B030D-6E8A-4147-A177-3AD203B41FA5}">
                      <a16:colId xmlns:a16="http://schemas.microsoft.com/office/drawing/2014/main" val="4103905567"/>
                    </a:ext>
                  </a:extLst>
                </a:gridCol>
                <a:gridCol w="1545923">
                  <a:extLst>
                    <a:ext uri="{9D8B030D-6E8A-4147-A177-3AD203B41FA5}">
                      <a16:colId xmlns:a16="http://schemas.microsoft.com/office/drawing/2014/main" val="3157153633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84099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AUDIT 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42299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AUDIT 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104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13188F-E827-4C0C-81BB-A0ED41748610}"/>
              </a:ext>
            </a:extLst>
          </p:cNvPr>
          <p:cNvSpPr txBox="1"/>
          <p:nvPr/>
        </p:nvSpPr>
        <p:spPr>
          <a:xfrm>
            <a:off x="7093981" y="1112403"/>
            <a:ext cx="3066108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Score Explanation and color code will be presented in these cells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9D1B56-8E97-42E5-8865-EC32EF2DC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22534"/>
              </p:ext>
            </p:extLst>
          </p:nvPr>
        </p:nvGraphicFramePr>
        <p:xfrm>
          <a:off x="5809098" y="2263189"/>
          <a:ext cx="5257800" cy="268224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3527536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4613404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SCORE COLOR CODE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86676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 to work with Creation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357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51-75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 can Work with the supplier in parallel they work on minor audit issues.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769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needs a development plan to work on audit issues before we engage in business. 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35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or below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poses significant risk; Creation will not engage at present.  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13306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522D281-4BDC-457F-8957-0143B623381B}"/>
              </a:ext>
            </a:extLst>
          </p:cNvPr>
          <p:cNvSpPr txBox="1"/>
          <p:nvPr/>
        </p:nvSpPr>
        <p:spPr>
          <a:xfrm>
            <a:off x="1303731" y="4229149"/>
            <a:ext cx="3066108" cy="92333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 how the cells are colored in accordance with the score obtained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D0F384-5325-4CB8-9D6F-15D96D885F62}"/>
              </a:ext>
            </a:extLst>
          </p:cNvPr>
          <p:cNvSpPr/>
          <p:nvPr/>
        </p:nvSpPr>
        <p:spPr>
          <a:xfrm>
            <a:off x="2944678" y="2743200"/>
            <a:ext cx="1596724" cy="88153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73736B"/>
      </a:dk2>
      <a:lt2>
        <a:srgbClr val="C7C7C0"/>
      </a:lt2>
      <a:accent1>
        <a:srgbClr val="5C92AD"/>
      </a:accent1>
      <a:accent2>
        <a:srgbClr val="A7B261"/>
      </a:accent2>
      <a:accent3>
        <a:srgbClr val="B7CFDB"/>
      </a:accent3>
      <a:accent4>
        <a:srgbClr val="D2D7A6"/>
      </a:accent4>
      <a:accent5>
        <a:srgbClr val="537A24"/>
      </a:accent5>
      <a:accent6>
        <a:srgbClr val="FED939"/>
      </a:accent6>
      <a:hlink>
        <a:srgbClr val="D23F20"/>
      </a:hlink>
      <a:folHlink>
        <a:srgbClr val="73736B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Creation Master Template.pptx" id="{022761F7-D688-4513-8F68-F2964B637FCC}" vid="{E486F273-E812-499B-88D0-D3A634F942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D83F9CD6F79F4FB8F94345B3BF6A60" ma:contentTypeVersion="13" ma:contentTypeDescription="Create a new document." ma:contentTypeScope="" ma:versionID="70f64d686251dfb635bb34c23de68a32">
  <xsd:schema xmlns:xsd="http://www.w3.org/2001/XMLSchema" xmlns:xs="http://www.w3.org/2001/XMLSchema" xmlns:p="http://schemas.microsoft.com/office/2006/metadata/properties" xmlns:ns2="275f2c62-1461-4733-91c4-3ce242746c01" xmlns:ns3="a6e30cff-6394-4e87-9d16-678d1ee4344f" targetNamespace="http://schemas.microsoft.com/office/2006/metadata/properties" ma:root="true" ma:fieldsID="935ee36f9b236c3587e01c7690375dea" ns2:_="" ns3:_="">
    <xsd:import namespace="275f2c62-1461-4733-91c4-3ce242746c01"/>
    <xsd:import namespace="a6e30cff-6394-4e87-9d16-678d1ee434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f2c62-1461-4733-91c4-3ce242746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e30cff-6394-4e87-9d16-678d1ee4344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6e30cff-6394-4e87-9d16-678d1ee4344f">
      <UserInfo>
        <DisplayName>Allan Raven</DisplayName>
        <AccountId>12</AccountId>
        <AccountType/>
      </UserInfo>
      <UserInfo>
        <DisplayName>Kelly Sotelo</DisplayName>
        <AccountId>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B931E63-DC00-4BA4-A18F-1FC616528F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979D12-3C80-47A4-ACD7-6E8D321B7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f2c62-1461-4733-91c4-3ce242746c01"/>
    <ds:schemaRef ds:uri="a6e30cff-6394-4e87-9d16-678d1ee434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09AF08-9D60-4525-A119-5D4720D7F419}">
  <ds:schemaRefs>
    <ds:schemaRef ds:uri="http://schemas.openxmlformats.org/package/2006/metadata/core-properties"/>
    <ds:schemaRef ds:uri="http://schemas.microsoft.com/office/2006/documentManagement/types"/>
    <ds:schemaRef ds:uri="275f2c62-1461-4733-91c4-3ce242746c0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a6e30cff-6394-4e87-9d16-678d1ee4344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771</TotalTime>
  <Words>1264</Words>
  <Application>Microsoft Office PowerPoint</Application>
  <PresentationFormat>Widescreen</PresentationFormat>
  <Paragraphs>190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   </vt:lpstr>
      <vt:lpstr>Office Theme</vt:lpstr>
      <vt:lpstr>Supplier Audit Checklist Training C-0002595 Rev D.</vt:lpstr>
      <vt:lpstr>Supplier Self Audit Checklist Overview</vt:lpstr>
      <vt:lpstr>ADDITIONAL DOCUMENTATION</vt:lpstr>
      <vt:lpstr>TAB’s INDEX</vt:lpstr>
      <vt:lpstr>SUPPLIER INFORMATION TAB </vt:lpstr>
      <vt:lpstr>FULL AUDIT TAB</vt:lpstr>
      <vt:lpstr>CAPACITY AUDIT TAB</vt:lpstr>
      <vt:lpstr>REPORT DOCUMENT – SUPPLIER INFORMATION </vt:lpstr>
      <vt:lpstr>REPORT DOCUMENT - SCORING</vt:lpstr>
      <vt:lpstr>REPORT DOCUMENT – FINDINGS - Full Audit</vt:lpstr>
      <vt:lpstr>PowerPoint Presentation</vt:lpstr>
      <vt:lpstr>REPORT DOCUMENT- FINDINGS</vt:lpstr>
      <vt:lpstr>REPORT DOCUMENT - OBSERVATIONS</vt:lpstr>
      <vt:lpstr>REPORT DOCUMENT</vt:lpstr>
      <vt:lpstr>DEVELOPMENT PLAN</vt:lpstr>
      <vt:lpstr>IMPORTANT NOTES</vt:lpstr>
      <vt:lpstr>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Supplier Audit Checklist Training Rev D.</dc:title>
  <dc:creator>Gilda Armenta</dc:creator>
  <cp:lastModifiedBy>Gilda Armenta</cp:lastModifiedBy>
  <cp:revision>4</cp:revision>
  <dcterms:created xsi:type="dcterms:W3CDTF">2022-09-27T01:44:58Z</dcterms:created>
  <dcterms:modified xsi:type="dcterms:W3CDTF">2022-09-30T18:09:13Z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0x01010087D83F9CD6F79F4FB8F94345B3BF6A60</vt:lpwstr>
  </property>
</Properties>
</file>